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sldIdLst>
    <p:sldId id="256" r:id="rId3"/>
    <p:sldId id="257" r:id="rId4"/>
    <p:sldId id="258" r:id="rId5"/>
    <p:sldId id="267" r:id="rId6"/>
    <p:sldId id="275" r:id="rId7"/>
    <p:sldId id="268" r:id="rId8"/>
    <p:sldId id="287" r:id="rId9"/>
    <p:sldId id="288" r:id="rId10"/>
    <p:sldId id="289" r:id="rId11"/>
    <p:sldId id="269" r:id="rId12"/>
    <p:sldId id="270" r:id="rId13"/>
    <p:sldId id="271" r:id="rId14"/>
    <p:sldId id="290" r:id="rId15"/>
    <p:sldId id="281" r:id="rId16"/>
    <p:sldId id="279" r:id="rId17"/>
    <p:sldId id="280" r:id="rId18"/>
    <p:sldId id="282" r:id="rId19"/>
    <p:sldId id="283" r:id="rId20"/>
    <p:sldId id="284" r:id="rId21"/>
    <p:sldId id="285" r:id="rId22"/>
    <p:sldId id="286" r:id="rId23"/>
    <p:sldId id="291" r:id="rId24"/>
    <p:sldId id="292" r:id="rId25"/>
    <p:sldId id="293" r:id="rId26"/>
    <p:sldId id="294" r:id="rId27"/>
    <p:sldId id="299" r:id="rId28"/>
    <p:sldId id="298" r:id="rId29"/>
    <p:sldId id="300" r:id="rId30"/>
    <p:sldId id="301" r:id="rId31"/>
    <p:sldId id="302" r:id="rId32"/>
    <p:sldId id="303" r:id="rId33"/>
    <p:sldId id="304" r:id="rId34"/>
    <p:sldId id="305" r:id="rId35"/>
    <p:sldId id="306" r:id="rId36"/>
    <p:sldId id="307" r:id="rId37"/>
    <p:sldId id="308" r:id="rId38"/>
    <p:sldId id="309" r:id="rId39"/>
    <p:sldId id="310" r:id="rId40"/>
    <p:sldId id="311" r:id="rId41"/>
    <p:sldId id="314" r:id="rId42"/>
    <p:sldId id="312" r:id="rId43"/>
    <p:sldId id="313" r:id="rId44"/>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2" d="100"/>
          <a:sy n="72"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ableStyles" Target="tableStyles.xml"/></Relationships>
</file>

<file path=ppt/diagrams/_rels/data3.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91889C-2772-45D1-B48D-BCD97A7B4EB4}"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77977DB9-40E8-4F60-A5F6-599C17F88996}">
      <dgm:prSet/>
      <dgm:spPr/>
      <dgm:t>
        <a:bodyPr/>
        <a:lstStyle/>
        <a:p>
          <a:r>
            <a:rPr lang="pl-PL"/>
            <a:t>Zagadnienia ustawy o realizacji usług społecznych przez centra usług społecznych- nowa problematyka.</a:t>
          </a:r>
          <a:endParaRPr lang="en-US"/>
        </a:p>
      </dgm:t>
    </dgm:pt>
    <dgm:pt modelId="{AA5D748D-CCEB-42BC-8B4B-5BBFCBFA2AFB}" type="parTrans" cxnId="{94DFA7AB-48C9-4BC7-8522-B5B6592A71BC}">
      <dgm:prSet/>
      <dgm:spPr/>
      <dgm:t>
        <a:bodyPr/>
        <a:lstStyle/>
        <a:p>
          <a:endParaRPr lang="en-US"/>
        </a:p>
      </dgm:t>
    </dgm:pt>
    <dgm:pt modelId="{7A882A77-22F2-45B6-A790-033FD03926CA}" type="sibTrans" cxnId="{94DFA7AB-48C9-4BC7-8522-B5B6592A71BC}">
      <dgm:prSet/>
      <dgm:spPr/>
      <dgm:t>
        <a:bodyPr/>
        <a:lstStyle/>
        <a:p>
          <a:endParaRPr lang="en-US"/>
        </a:p>
      </dgm:t>
    </dgm:pt>
    <dgm:pt modelId="{D8F8C906-E5BE-48F9-8E14-6B0ABE384E11}">
      <dgm:prSet/>
      <dgm:spPr/>
      <dgm:t>
        <a:bodyPr/>
        <a:lstStyle/>
        <a:p>
          <a:r>
            <a:rPr lang="pl-PL" b="1" dirty="0"/>
            <a:t>Przedstawienie założeń Modelu Alternatywnej Partycypacji – -zapoznanie z procedurami mającymi na celu aktywne włączenie organizacji obywatelskich do współpracy z CUS ze szczególnym uwzględnieniem struktury rodziny. </a:t>
          </a:r>
          <a:endParaRPr lang="en-US" b="1" dirty="0"/>
        </a:p>
      </dgm:t>
    </dgm:pt>
    <dgm:pt modelId="{CDEE5878-C7BD-4882-BDDF-317AAF07F77D}" type="parTrans" cxnId="{458C4C94-081C-42EA-9933-F4F85AE68135}">
      <dgm:prSet/>
      <dgm:spPr/>
      <dgm:t>
        <a:bodyPr/>
        <a:lstStyle/>
        <a:p>
          <a:endParaRPr lang="en-US"/>
        </a:p>
      </dgm:t>
    </dgm:pt>
    <dgm:pt modelId="{A0C357AE-812D-4C45-835E-EC279937CC39}" type="sibTrans" cxnId="{458C4C94-081C-42EA-9933-F4F85AE68135}">
      <dgm:prSet/>
      <dgm:spPr/>
      <dgm:t>
        <a:bodyPr/>
        <a:lstStyle/>
        <a:p>
          <a:endParaRPr lang="en-US"/>
        </a:p>
      </dgm:t>
    </dgm:pt>
    <dgm:pt modelId="{A70E1A60-FAA1-40CE-A28B-495108575DE9}">
      <dgm:prSet/>
      <dgm:spPr/>
      <dgm:t>
        <a:bodyPr/>
        <a:lstStyle/>
        <a:p>
          <a:r>
            <a:rPr lang="pl-PL"/>
            <a:t>Poszerzenie wiedzy pracowników NGO z zakresu tworzenia lokalnych diagnoz, programów usług społecznych.</a:t>
          </a:r>
          <a:endParaRPr lang="en-US"/>
        </a:p>
      </dgm:t>
    </dgm:pt>
    <dgm:pt modelId="{42A4EA70-254D-4CF4-A258-2B117CF9A85A}" type="parTrans" cxnId="{8EE6C16B-412B-4E2A-AB32-180E99CCC349}">
      <dgm:prSet/>
      <dgm:spPr/>
      <dgm:t>
        <a:bodyPr/>
        <a:lstStyle/>
        <a:p>
          <a:endParaRPr lang="en-US"/>
        </a:p>
      </dgm:t>
    </dgm:pt>
    <dgm:pt modelId="{4C3C2778-28A2-444B-B347-1793567ED460}" type="sibTrans" cxnId="{8EE6C16B-412B-4E2A-AB32-180E99CCC349}">
      <dgm:prSet/>
      <dgm:spPr/>
      <dgm:t>
        <a:bodyPr/>
        <a:lstStyle/>
        <a:p>
          <a:endParaRPr lang="en-US"/>
        </a:p>
      </dgm:t>
    </dgm:pt>
    <dgm:pt modelId="{44B2AEDE-56EF-4E98-A1DC-A87BAA19DC15}">
      <dgm:prSet/>
      <dgm:spPr/>
      <dgm:t>
        <a:bodyPr/>
        <a:lstStyle/>
        <a:p>
          <a:r>
            <a:rPr lang="pl-PL"/>
            <a:t>Korzyści płynące ze współpracy w realizacji usług społecznych pomiędzy NGO a CUS.</a:t>
          </a:r>
          <a:endParaRPr lang="en-US"/>
        </a:p>
      </dgm:t>
    </dgm:pt>
    <dgm:pt modelId="{14C6D12A-2828-473C-89AD-4BFFD34F7505}" type="parTrans" cxnId="{6DB18B24-2857-4F10-BC2B-28C5F1E850BD}">
      <dgm:prSet/>
      <dgm:spPr/>
      <dgm:t>
        <a:bodyPr/>
        <a:lstStyle/>
        <a:p>
          <a:endParaRPr lang="en-US"/>
        </a:p>
      </dgm:t>
    </dgm:pt>
    <dgm:pt modelId="{402821BA-EFB2-404A-A7C4-8BC072DEC924}" type="sibTrans" cxnId="{6DB18B24-2857-4F10-BC2B-28C5F1E850BD}">
      <dgm:prSet/>
      <dgm:spPr/>
      <dgm:t>
        <a:bodyPr/>
        <a:lstStyle/>
        <a:p>
          <a:endParaRPr lang="en-US"/>
        </a:p>
      </dgm:t>
    </dgm:pt>
    <dgm:pt modelId="{B201D2DD-D14D-4E68-AB8F-8BF9C5BDC7AF}" type="pres">
      <dgm:prSet presAssocID="{6291889C-2772-45D1-B48D-BCD97A7B4EB4}" presName="vert0" presStyleCnt="0">
        <dgm:presLayoutVars>
          <dgm:dir/>
          <dgm:animOne val="branch"/>
          <dgm:animLvl val="lvl"/>
        </dgm:presLayoutVars>
      </dgm:prSet>
      <dgm:spPr/>
    </dgm:pt>
    <dgm:pt modelId="{6D5CC894-E4D4-4EEF-924D-2E75CB3B3249}" type="pres">
      <dgm:prSet presAssocID="{77977DB9-40E8-4F60-A5F6-599C17F88996}" presName="thickLine" presStyleLbl="alignNode1" presStyleIdx="0" presStyleCnt="4"/>
      <dgm:spPr/>
    </dgm:pt>
    <dgm:pt modelId="{74ECF717-73A8-4191-B2C1-49E0CCCA7458}" type="pres">
      <dgm:prSet presAssocID="{77977DB9-40E8-4F60-A5F6-599C17F88996}" presName="horz1" presStyleCnt="0"/>
      <dgm:spPr/>
    </dgm:pt>
    <dgm:pt modelId="{56F01CE3-3AAB-4AB5-B48D-DFC796D44B0D}" type="pres">
      <dgm:prSet presAssocID="{77977DB9-40E8-4F60-A5F6-599C17F88996}" presName="tx1" presStyleLbl="revTx" presStyleIdx="0" presStyleCnt="4"/>
      <dgm:spPr/>
    </dgm:pt>
    <dgm:pt modelId="{0B6FD5EE-3133-4EAA-99A6-A0AD473AC894}" type="pres">
      <dgm:prSet presAssocID="{77977DB9-40E8-4F60-A5F6-599C17F88996}" presName="vert1" presStyleCnt="0"/>
      <dgm:spPr/>
    </dgm:pt>
    <dgm:pt modelId="{E82E653C-7834-4922-A8BA-3FB5481D1562}" type="pres">
      <dgm:prSet presAssocID="{D8F8C906-E5BE-48F9-8E14-6B0ABE384E11}" presName="thickLine" presStyleLbl="alignNode1" presStyleIdx="1" presStyleCnt="4"/>
      <dgm:spPr/>
    </dgm:pt>
    <dgm:pt modelId="{DA202E94-E2E4-46D4-851C-2C9AE46E69D1}" type="pres">
      <dgm:prSet presAssocID="{D8F8C906-E5BE-48F9-8E14-6B0ABE384E11}" presName="horz1" presStyleCnt="0"/>
      <dgm:spPr/>
    </dgm:pt>
    <dgm:pt modelId="{93B44B20-FB6A-4818-904E-A9DF4E9D6A54}" type="pres">
      <dgm:prSet presAssocID="{D8F8C906-E5BE-48F9-8E14-6B0ABE384E11}" presName="tx1" presStyleLbl="revTx" presStyleIdx="1" presStyleCnt="4"/>
      <dgm:spPr/>
    </dgm:pt>
    <dgm:pt modelId="{F70D58EF-5CC5-4842-8DCB-D263CBEAA0C9}" type="pres">
      <dgm:prSet presAssocID="{D8F8C906-E5BE-48F9-8E14-6B0ABE384E11}" presName="vert1" presStyleCnt="0"/>
      <dgm:spPr/>
    </dgm:pt>
    <dgm:pt modelId="{47957D08-E205-4A4A-88CB-CFE6CB2CE0ED}" type="pres">
      <dgm:prSet presAssocID="{A70E1A60-FAA1-40CE-A28B-495108575DE9}" presName="thickLine" presStyleLbl="alignNode1" presStyleIdx="2" presStyleCnt="4"/>
      <dgm:spPr/>
    </dgm:pt>
    <dgm:pt modelId="{4B29CDDE-01F9-4937-AE9E-CE37808F3147}" type="pres">
      <dgm:prSet presAssocID="{A70E1A60-FAA1-40CE-A28B-495108575DE9}" presName="horz1" presStyleCnt="0"/>
      <dgm:spPr/>
    </dgm:pt>
    <dgm:pt modelId="{9DA98E20-D4FC-4DAF-9F34-291C23EF0832}" type="pres">
      <dgm:prSet presAssocID="{A70E1A60-FAA1-40CE-A28B-495108575DE9}" presName="tx1" presStyleLbl="revTx" presStyleIdx="2" presStyleCnt="4"/>
      <dgm:spPr/>
    </dgm:pt>
    <dgm:pt modelId="{35B33875-F5B8-4408-AE23-EA1C2F092752}" type="pres">
      <dgm:prSet presAssocID="{A70E1A60-FAA1-40CE-A28B-495108575DE9}" presName="vert1" presStyleCnt="0"/>
      <dgm:spPr/>
    </dgm:pt>
    <dgm:pt modelId="{1C3381C0-0CC2-4966-BC35-112F840AF7D6}" type="pres">
      <dgm:prSet presAssocID="{44B2AEDE-56EF-4E98-A1DC-A87BAA19DC15}" presName="thickLine" presStyleLbl="alignNode1" presStyleIdx="3" presStyleCnt="4"/>
      <dgm:spPr/>
    </dgm:pt>
    <dgm:pt modelId="{FF650B75-2073-4ADF-B3F8-2E590C8D62D5}" type="pres">
      <dgm:prSet presAssocID="{44B2AEDE-56EF-4E98-A1DC-A87BAA19DC15}" presName="horz1" presStyleCnt="0"/>
      <dgm:spPr/>
    </dgm:pt>
    <dgm:pt modelId="{846E863C-601D-4162-99D2-8CDA7A77DEC0}" type="pres">
      <dgm:prSet presAssocID="{44B2AEDE-56EF-4E98-A1DC-A87BAA19DC15}" presName="tx1" presStyleLbl="revTx" presStyleIdx="3" presStyleCnt="4"/>
      <dgm:spPr/>
    </dgm:pt>
    <dgm:pt modelId="{676C77C2-EA46-49A1-AD9D-7CB7E2BC9AC4}" type="pres">
      <dgm:prSet presAssocID="{44B2AEDE-56EF-4E98-A1DC-A87BAA19DC15}" presName="vert1" presStyleCnt="0"/>
      <dgm:spPr/>
    </dgm:pt>
  </dgm:ptLst>
  <dgm:cxnLst>
    <dgm:cxn modelId="{6DB18B24-2857-4F10-BC2B-28C5F1E850BD}" srcId="{6291889C-2772-45D1-B48D-BCD97A7B4EB4}" destId="{44B2AEDE-56EF-4E98-A1DC-A87BAA19DC15}" srcOrd="3" destOrd="0" parTransId="{14C6D12A-2828-473C-89AD-4BFFD34F7505}" sibTransId="{402821BA-EFB2-404A-A7C4-8BC072DEC924}"/>
    <dgm:cxn modelId="{8EE6C16B-412B-4E2A-AB32-180E99CCC349}" srcId="{6291889C-2772-45D1-B48D-BCD97A7B4EB4}" destId="{A70E1A60-FAA1-40CE-A28B-495108575DE9}" srcOrd="2" destOrd="0" parTransId="{42A4EA70-254D-4CF4-A258-2B117CF9A85A}" sibTransId="{4C3C2778-28A2-444B-B347-1793567ED460}"/>
    <dgm:cxn modelId="{B372F559-3A06-486D-80D3-E83B27CF9AFC}" type="presOf" srcId="{6291889C-2772-45D1-B48D-BCD97A7B4EB4}" destId="{B201D2DD-D14D-4E68-AB8F-8BF9C5BDC7AF}" srcOrd="0" destOrd="0" presId="urn:microsoft.com/office/officeart/2008/layout/LinedList"/>
    <dgm:cxn modelId="{3528908E-91DE-4955-8C85-1829BFE89755}" type="presOf" srcId="{77977DB9-40E8-4F60-A5F6-599C17F88996}" destId="{56F01CE3-3AAB-4AB5-B48D-DFC796D44B0D}" srcOrd="0" destOrd="0" presId="urn:microsoft.com/office/officeart/2008/layout/LinedList"/>
    <dgm:cxn modelId="{458C4C94-081C-42EA-9933-F4F85AE68135}" srcId="{6291889C-2772-45D1-B48D-BCD97A7B4EB4}" destId="{D8F8C906-E5BE-48F9-8E14-6B0ABE384E11}" srcOrd="1" destOrd="0" parTransId="{CDEE5878-C7BD-4882-BDDF-317AAF07F77D}" sibTransId="{A0C357AE-812D-4C45-835E-EC279937CC39}"/>
    <dgm:cxn modelId="{C774829A-D34A-422E-943E-A1944D3341AA}" type="presOf" srcId="{A70E1A60-FAA1-40CE-A28B-495108575DE9}" destId="{9DA98E20-D4FC-4DAF-9F34-291C23EF0832}" srcOrd="0" destOrd="0" presId="urn:microsoft.com/office/officeart/2008/layout/LinedList"/>
    <dgm:cxn modelId="{94DFA7AB-48C9-4BC7-8522-B5B6592A71BC}" srcId="{6291889C-2772-45D1-B48D-BCD97A7B4EB4}" destId="{77977DB9-40E8-4F60-A5F6-599C17F88996}" srcOrd="0" destOrd="0" parTransId="{AA5D748D-CCEB-42BC-8B4B-5BBFCBFA2AFB}" sibTransId="{7A882A77-22F2-45B6-A790-033FD03926CA}"/>
    <dgm:cxn modelId="{39A4F4AF-DA11-4226-8927-F6C242A5FF9E}" type="presOf" srcId="{44B2AEDE-56EF-4E98-A1DC-A87BAA19DC15}" destId="{846E863C-601D-4162-99D2-8CDA7A77DEC0}" srcOrd="0" destOrd="0" presId="urn:microsoft.com/office/officeart/2008/layout/LinedList"/>
    <dgm:cxn modelId="{43FD87BA-1DCF-4C9B-819E-A688FD960FE4}" type="presOf" srcId="{D8F8C906-E5BE-48F9-8E14-6B0ABE384E11}" destId="{93B44B20-FB6A-4818-904E-A9DF4E9D6A54}" srcOrd="0" destOrd="0" presId="urn:microsoft.com/office/officeart/2008/layout/LinedList"/>
    <dgm:cxn modelId="{A1D19A89-28AF-4341-BD3F-314B677E5351}" type="presParOf" srcId="{B201D2DD-D14D-4E68-AB8F-8BF9C5BDC7AF}" destId="{6D5CC894-E4D4-4EEF-924D-2E75CB3B3249}" srcOrd="0" destOrd="0" presId="urn:microsoft.com/office/officeart/2008/layout/LinedList"/>
    <dgm:cxn modelId="{C09589A2-B1A7-4911-A82C-6A0578156B98}" type="presParOf" srcId="{B201D2DD-D14D-4E68-AB8F-8BF9C5BDC7AF}" destId="{74ECF717-73A8-4191-B2C1-49E0CCCA7458}" srcOrd="1" destOrd="0" presId="urn:microsoft.com/office/officeart/2008/layout/LinedList"/>
    <dgm:cxn modelId="{FE501A3B-BF04-4FE1-A40C-08C9DD752800}" type="presParOf" srcId="{74ECF717-73A8-4191-B2C1-49E0CCCA7458}" destId="{56F01CE3-3AAB-4AB5-B48D-DFC796D44B0D}" srcOrd="0" destOrd="0" presId="urn:microsoft.com/office/officeart/2008/layout/LinedList"/>
    <dgm:cxn modelId="{5F853449-B847-415A-A08C-420325EE3B62}" type="presParOf" srcId="{74ECF717-73A8-4191-B2C1-49E0CCCA7458}" destId="{0B6FD5EE-3133-4EAA-99A6-A0AD473AC894}" srcOrd="1" destOrd="0" presId="urn:microsoft.com/office/officeart/2008/layout/LinedList"/>
    <dgm:cxn modelId="{B4AE0CEF-F0F7-418A-A434-AB273C21B914}" type="presParOf" srcId="{B201D2DD-D14D-4E68-AB8F-8BF9C5BDC7AF}" destId="{E82E653C-7834-4922-A8BA-3FB5481D1562}" srcOrd="2" destOrd="0" presId="urn:microsoft.com/office/officeart/2008/layout/LinedList"/>
    <dgm:cxn modelId="{69411E43-69B7-44D8-B3CD-6F8C8F856ECE}" type="presParOf" srcId="{B201D2DD-D14D-4E68-AB8F-8BF9C5BDC7AF}" destId="{DA202E94-E2E4-46D4-851C-2C9AE46E69D1}" srcOrd="3" destOrd="0" presId="urn:microsoft.com/office/officeart/2008/layout/LinedList"/>
    <dgm:cxn modelId="{4E04A77C-0394-4C8C-96E9-839AC79BCA81}" type="presParOf" srcId="{DA202E94-E2E4-46D4-851C-2C9AE46E69D1}" destId="{93B44B20-FB6A-4818-904E-A9DF4E9D6A54}" srcOrd="0" destOrd="0" presId="urn:microsoft.com/office/officeart/2008/layout/LinedList"/>
    <dgm:cxn modelId="{F24CBD68-4214-42AC-A957-98EB2E03845C}" type="presParOf" srcId="{DA202E94-E2E4-46D4-851C-2C9AE46E69D1}" destId="{F70D58EF-5CC5-4842-8DCB-D263CBEAA0C9}" srcOrd="1" destOrd="0" presId="urn:microsoft.com/office/officeart/2008/layout/LinedList"/>
    <dgm:cxn modelId="{830044B5-3244-4445-A545-4B1185976DCA}" type="presParOf" srcId="{B201D2DD-D14D-4E68-AB8F-8BF9C5BDC7AF}" destId="{47957D08-E205-4A4A-88CB-CFE6CB2CE0ED}" srcOrd="4" destOrd="0" presId="urn:microsoft.com/office/officeart/2008/layout/LinedList"/>
    <dgm:cxn modelId="{9C7C84EE-BDDE-42B3-BC8C-D65D6AB5C1D2}" type="presParOf" srcId="{B201D2DD-D14D-4E68-AB8F-8BF9C5BDC7AF}" destId="{4B29CDDE-01F9-4937-AE9E-CE37808F3147}" srcOrd="5" destOrd="0" presId="urn:microsoft.com/office/officeart/2008/layout/LinedList"/>
    <dgm:cxn modelId="{32FD1DBD-EA8C-485B-9DE6-3C772E8A6943}" type="presParOf" srcId="{4B29CDDE-01F9-4937-AE9E-CE37808F3147}" destId="{9DA98E20-D4FC-4DAF-9F34-291C23EF0832}" srcOrd="0" destOrd="0" presId="urn:microsoft.com/office/officeart/2008/layout/LinedList"/>
    <dgm:cxn modelId="{2561CDCD-CC19-4E13-8571-A8C6940CD7F4}" type="presParOf" srcId="{4B29CDDE-01F9-4937-AE9E-CE37808F3147}" destId="{35B33875-F5B8-4408-AE23-EA1C2F092752}" srcOrd="1" destOrd="0" presId="urn:microsoft.com/office/officeart/2008/layout/LinedList"/>
    <dgm:cxn modelId="{E6DF615F-5047-403E-908A-C1F9D3084F33}" type="presParOf" srcId="{B201D2DD-D14D-4E68-AB8F-8BF9C5BDC7AF}" destId="{1C3381C0-0CC2-4966-BC35-112F840AF7D6}" srcOrd="6" destOrd="0" presId="urn:microsoft.com/office/officeart/2008/layout/LinedList"/>
    <dgm:cxn modelId="{341E7499-2A64-4C6D-9F80-B589297FD854}" type="presParOf" srcId="{B201D2DD-D14D-4E68-AB8F-8BF9C5BDC7AF}" destId="{FF650B75-2073-4ADF-B3F8-2E590C8D62D5}" srcOrd="7" destOrd="0" presId="urn:microsoft.com/office/officeart/2008/layout/LinedList"/>
    <dgm:cxn modelId="{E4CE6CDF-F835-4CC1-B641-D4CA178599A0}" type="presParOf" srcId="{FF650B75-2073-4ADF-B3F8-2E590C8D62D5}" destId="{846E863C-601D-4162-99D2-8CDA7A77DEC0}" srcOrd="0" destOrd="0" presId="urn:microsoft.com/office/officeart/2008/layout/LinedList"/>
    <dgm:cxn modelId="{99811A4A-0ED5-4A63-94BB-26B44B6F01EB}" type="presParOf" srcId="{FF650B75-2073-4ADF-B3F8-2E590C8D62D5}" destId="{676C77C2-EA46-49A1-AD9D-7CB7E2BC9AC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A7DBA5-28D0-4C56-BE1C-76DC8319D390}" type="doc">
      <dgm:prSet loTypeId="urn:microsoft.com/office/officeart/2008/layout/LinedList" loCatId="list" qsTypeId="urn:microsoft.com/office/officeart/2005/8/quickstyle/simple1" qsCatId="simple" csTypeId="urn:microsoft.com/office/officeart/2005/8/colors/colorful5" csCatId="colorful"/>
      <dgm:spPr/>
      <dgm:t>
        <a:bodyPr/>
        <a:lstStyle/>
        <a:p>
          <a:endParaRPr lang="en-US"/>
        </a:p>
      </dgm:t>
    </dgm:pt>
    <dgm:pt modelId="{84CA3729-705E-4402-82FE-4EF6AAFF33BE}">
      <dgm:prSet/>
      <dgm:spPr/>
      <dgm:t>
        <a:bodyPr/>
        <a:lstStyle/>
        <a:p>
          <a:r>
            <a:rPr lang="pl-PL"/>
            <a:t>1) odejście od dominacji logiki selektywności wsparcia na rzecz zasady powszechności;</a:t>
          </a:r>
          <a:endParaRPr lang="en-US"/>
        </a:p>
      </dgm:t>
    </dgm:pt>
    <dgm:pt modelId="{BA22F8D6-D352-49BE-A27D-38F7D01DF80D}" type="parTrans" cxnId="{AB9EEF02-AC91-4CF0-B5B6-9FEC073558FB}">
      <dgm:prSet/>
      <dgm:spPr/>
      <dgm:t>
        <a:bodyPr/>
        <a:lstStyle/>
        <a:p>
          <a:endParaRPr lang="en-US"/>
        </a:p>
      </dgm:t>
    </dgm:pt>
    <dgm:pt modelId="{03ED0722-97D7-45B3-8657-1C7F4F92C1AB}" type="sibTrans" cxnId="{AB9EEF02-AC91-4CF0-B5B6-9FEC073558FB}">
      <dgm:prSet/>
      <dgm:spPr/>
      <dgm:t>
        <a:bodyPr/>
        <a:lstStyle/>
        <a:p>
          <a:endParaRPr lang="en-US"/>
        </a:p>
      </dgm:t>
    </dgm:pt>
    <dgm:pt modelId="{FE0AB47C-23BD-496B-BFF8-BF79545E8FA4}">
      <dgm:prSet/>
      <dgm:spPr/>
      <dgm:t>
        <a:bodyPr/>
        <a:lstStyle/>
        <a:p>
          <a:r>
            <a:rPr lang="pl-PL"/>
            <a:t>2) personalizacji wsparcia usługowego i budowania relacji pomocowej opartej na współpracy specjalistów i mieszkańców;</a:t>
          </a:r>
          <a:endParaRPr lang="en-US"/>
        </a:p>
      </dgm:t>
    </dgm:pt>
    <dgm:pt modelId="{A8A65C9C-16FF-4E77-A8B0-21FA5C78FDF1}" type="parTrans" cxnId="{7DB10306-DAE3-4CA4-B809-5F85CB5003D1}">
      <dgm:prSet/>
      <dgm:spPr/>
      <dgm:t>
        <a:bodyPr/>
        <a:lstStyle/>
        <a:p>
          <a:endParaRPr lang="en-US"/>
        </a:p>
      </dgm:t>
    </dgm:pt>
    <dgm:pt modelId="{1AC11DB1-E0EE-4017-B754-33E60E38FDC1}" type="sibTrans" cxnId="{7DB10306-DAE3-4CA4-B809-5F85CB5003D1}">
      <dgm:prSet/>
      <dgm:spPr/>
      <dgm:t>
        <a:bodyPr/>
        <a:lstStyle/>
        <a:p>
          <a:endParaRPr lang="en-US"/>
        </a:p>
      </dgm:t>
    </dgm:pt>
    <dgm:pt modelId="{FDEF24CD-0DB3-41FE-92D6-4E7DBDF0AB61}">
      <dgm:prSet/>
      <dgm:spPr/>
      <dgm:t>
        <a:bodyPr/>
        <a:lstStyle/>
        <a:p>
          <a:r>
            <a:rPr lang="pl-PL"/>
            <a:t>3) integracji usług przy wykorzystaniu, zgodnie z zasadą pomocniczości, potencjału lokalnych usługodawców z różnych sektorów;</a:t>
          </a:r>
          <a:endParaRPr lang="en-US"/>
        </a:p>
      </dgm:t>
    </dgm:pt>
    <dgm:pt modelId="{76DFB150-2D8C-478E-8AA1-B7BC678CE759}" type="parTrans" cxnId="{A02165C7-9B4C-4572-9DF9-4BABE32E3F65}">
      <dgm:prSet/>
      <dgm:spPr/>
      <dgm:t>
        <a:bodyPr/>
        <a:lstStyle/>
        <a:p>
          <a:endParaRPr lang="en-US"/>
        </a:p>
      </dgm:t>
    </dgm:pt>
    <dgm:pt modelId="{D449B1BF-C91E-4043-A8EE-01F7D5DF4D3D}" type="sibTrans" cxnId="{A02165C7-9B4C-4572-9DF9-4BABE32E3F65}">
      <dgm:prSet/>
      <dgm:spPr/>
      <dgm:t>
        <a:bodyPr/>
        <a:lstStyle/>
        <a:p>
          <a:endParaRPr lang="en-US"/>
        </a:p>
      </dgm:t>
    </dgm:pt>
    <dgm:pt modelId="{1A31E25C-5E24-4228-99D0-89B9FFF21A30}">
      <dgm:prSet/>
      <dgm:spPr/>
      <dgm:t>
        <a:bodyPr/>
        <a:lstStyle/>
        <a:p>
          <a:r>
            <a:rPr lang="pl-PL"/>
            <a:t>4) otwarcie systemu pomocy społecznej na współpracę z podmiotami prowadzącymi działania z zakresu zdrowia, rehabilitacji, kultury i innych obszarów sfery społecznej.</a:t>
          </a:r>
          <a:endParaRPr lang="en-US"/>
        </a:p>
      </dgm:t>
    </dgm:pt>
    <dgm:pt modelId="{480E7D26-0E80-48D8-A17E-F3E2CC6C9DB6}" type="parTrans" cxnId="{FE6FBB08-D410-4B66-8EC6-2D0691566F92}">
      <dgm:prSet/>
      <dgm:spPr/>
      <dgm:t>
        <a:bodyPr/>
        <a:lstStyle/>
        <a:p>
          <a:endParaRPr lang="en-US"/>
        </a:p>
      </dgm:t>
    </dgm:pt>
    <dgm:pt modelId="{57C91366-0A77-4A21-83E7-2A8444A60D54}" type="sibTrans" cxnId="{FE6FBB08-D410-4B66-8EC6-2D0691566F92}">
      <dgm:prSet/>
      <dgm:spPr/>
      <dgm:t>
        <a:bodyPr/>
        <a:lstStyle/>
        <a:p>
          <a:endParaRPr lang="en-US"/>
        </a:p>
      </dgm:t>
    </dgm:pt>
    <dgm:pt modelId="{763A4ED9-77AE-44DD-9115-E72E993B807A}" type="pres">
      <dgm:prSet presAssocID="{65A7DBA5-28D0-4C56-BE1C-76DC8319D390}" presName="vert0" presStyleCnt="0">
        <dgm:presLayoutVars>
          <dgm:dir/>
          <dgm:animOne val="branch"/>
          <dgm:animLvl val="lvl"/>
        </dgm:presLayoutVars>
      </dgm:prSet>
      <dgm:spPr/>
    </dgm:pt>
    <dgm:pt modelId="{D1CB04A9-7202-413C-8385-A9B27C04D4A7}" type="pres">
      <dgm:prSet presAssocID="{84CA3729-705E-4402-82FE-4EF6AAFF33BE}" presName="thickLine" presStyleLbl="alignNode1" presStyleIdx="0" presStyleCnt="4"/>
      <dgm:spPr/>
    </dgm:pt>
    <dgm:pt modelId="{F8DA2645-2760-4781-9392-0A74C071D5F6}" type="pres">
      <dgm:prSet presAssocID="{84CA3729-705E-4402-82FE-4EF6AAFF33BE}" presName="horz1" presStyleCnt="0"/>
      <dgm:spPr/>
    </dgm:pt>
    <dgm:pt modelId="{07DE8CDF-769F-4CA4-96C8-D592DF4D19B2}" type="pres">
      <dgm:prSet presAssocID="{84CA3729-705E-4402-82FE-4EF6AAFF33BE}" presName="tx1" presStyleLbl="revTx" presStyleIdx="0" presStyleCnt="4"/>
      <dgm:spPr/>
    </dgm:pt>
    <dgm:pt modelId="{74961762-5413-4382-BDA5-677350F62FFC}" type="pres">
      <dgm:prSet presAssocID="{84CA3729-705E-4402-82FE-4EF6AAFF33BE}" presName="vert1" presStyleCnt="0"/>
      <dgm:spPr/>
    </dgm:pt>
    <dgm:pt modelId="{FC974F57-3394-4300-808B-17F9227EF709}" type="pres">
      <dgm:prSet presAssocID="{FE0AB47C-23BD-496B-BFF8-BF79545E8FA4}" presName="thickLine" presStyleLbl="alignNode1" presStyleIdx="1" presStyleCnt="4"/>
      <dgm:spPr/>
    </dgm:pt>
    <dgm:pt modelId="{985642BD-3136-4230-8B53-2BC5150B5A40}" type="pres">
      <dgm:prSet presAssocID="{FE0AB47C-23BD-496B-BFF8-BF79545E8FA4}" presName="horz1" presStyleCnt="0"/>
      <dgm:spPr/>
    </dgm:pt>
    <dgm:pt modelId="{94B9664D-F4E2-4C91-A8E6-ADCBD8D8D73A}" type="pres">
      <dgm:prSet presAssocID="{FE0AB47C-23BD-496B-BFF8-BF79545E8FA4}" presName="tx1" presStyleLbl="revTx" presStyleIdx="1" presStyleCnt="4"/>
      <dgm:spPr/>
    </dgm:pt>
    <dgm:pt modelId="{17009072-3926-4D59-8770-D1D5ADFDDACC}" type="pres">
      <dgm:prSet presAssocID="{FE0AB47C-23BD-496B-BFF8-BF79545E8FA4}" presName="vert1" presStyleCnt="0"/>
      <dgm:spPr/>
    </dgm:pt>
    <dgm:pt modelId="{3B7F849D-9F09-4889-8D59-902AE0D7A28E}" type="pres">
      <dgm:prSet presAssocID="{FDEF24CD-0DB3-41FE-92D6-4E7DBDF0AB61}" presName="thickLine" presStyleLbl="alignNode1" presStyleIdx="2" presStyleCnt="4"/>
      <dgm:spPr/>
    </dgm:pt>
    <dgm:pt modelId="{66509378-198F-4ADB-B646-52EBC169343F}" type="pres">
      <dgm:prSet presAssocID="{FDEF24CD-0DB3-41FE-92D6-4E7DBDF0AB61}" presName="horz1" presStyleCnt="0"/>
      <dgm:spPr/>
    </dgm:pt>
    <dgm:pt modelId="{A45AFD15-DF7C-4543-BF7F-7EE5C63A474B}" type="pres">
      <dgm:prSet presAssocID="{FDEF24CD-0DB3-41FE-92D6-4E7DBDF0AB61}" presName="tx1" presStyleLbl="revTx" presStyleIdx="2" presStyleCnt="4"/>
      <dgm:spPr/>
    </dgm:pt>
    <dgm:pt modelId="{5910A510-4A68-4299-B26B-8D2D7CEB4DE4}" type="pres">
      <dgm:prSet presAssocID="{FDEF24CD-0DB3-41FE-92D6-4E7DBDF0AB61}" presName="vert1" presStyleCnt="0"/>
      <dgm:spPr/>
    </dgm:pt>
    <dgm:pt modelId="{CF0F0F51-F2B0-4FB1-9AA0-B0C0629F40A0}" type="pres">
      <dgm:prSet presAssocID="{1A31E25C-5E24-4228-99D0-89B9FFF21A30}" presName="thickLine" presStyleLbl="alignNode1" presStyleIdx="3" presStyleCnt="4"/>
      <dgm:spPr/>
    </dgm:pt>
    <dgm:pt modelId="{2E4AD1FE-5A4C-4EF4-8F0C-8CED9F6A9001}" type="pres">
      <dgm:prSet presAssocID="{1A31E25C-5E24-4228-99D0-89B9FFF21A30}" presName="horz1" presStyleCnt="0"/>
      <dgm:spPr/>
    </dgm:pt>
    <dgm:pt modelId="{653A866C-D7B2-4D6C-9AF8-79633A63D34D}" type="pres">
      <dgm:prSet presAssocID="{1A31E25C-5E24-4228-99D0-89B9FFF21A30}" presName="tx1" presStyleLbl="revTx" presStyleIdx="3" presStyleCnt="4"/>
      <dgm:spPr/>
    </dgm:pt>
    <dgm:pt modelId="{91F52532-A083-4E06-84C3-63D521A1FFF1}" type="pres">
      <dgm:prSet presAssocID="{1A31E25C-5E24-4228-99D0-89B9FFF21A30}" presName="vert1" presStyleCnt="0"/>
      <dgm:spPr/>
    </dgm:pt>
  </dgm:ptLst>
  <dgm:cxnLst>
    <dgm:cxn modelId="{AB9EEF02-AC91-4CF0-B5B6-9FEC073558FB}" srcId="{65A7DBA5-28D0-4C56-BE1C-76DC8319D390}" destId="{84CA3729-705E-4402-82FE-4EF6AAFF33BE}" srcOrd="0" destOrd="0" parTransId="{BA22F8D6-D352-49BE-A27D-38F7D01DF80D}" sibTransId="{03ED0722-97D7-45B3-8657-1C7F4F92C1AB}"/>
    <dgm:cxn modelId="{7DB10306-DAE3-4CA4-B809-5F85CB5003D1}" srcId="{65A7DBA5-28D0-4C56-BE1C-76DC8319D390}" destId="{FE0AB47C-23BD-496B-BFF8-BF79545E8FA4}" srcOrd="1" destOrd="0" parTransId="{A8A65C9C-16FF-4E77-A8B0-21FA5C78FDF1}" sibTransId="{1AC11DB1-E0EE-4017-B754-33E60E38FDC1}"/>
    <dgm:cxn modelId="{FE6FBB08-D410-4B66-8EC6-2D0691566F92}" srcId="{65A7DBA5-28D0-4C56-BE1C-76DC8319D390}" destId="{1A31E25C-5E24-4228-99D0-89B9FFF21A30}" srcOrd="3" destOrd="0" parTransId="{480E7D26-0E80-48D8-A17E-F3E2CC6C9DB6}" sibTransId="{57C91366-0A77-4A21-83E7-2A8444A60D54}"/>
    <dgm:cxn modelId="{BF6CB639-85B5-436F-9C65-D90A4B14DBD0}" type="presOf" srcId="{FE0AB47C-23BD-496B-BFF8-BF79545E8FA4}" destId="{94B9664D-F4E2-4C91-A8E6-ADCBD8D8D73A}" srcOrd="0" destOrd="0" presId="urn:microsoft.com/office/officeart/2008/layout/LinedList"/>
    <dgm:cxn modelId="{3034E193-AA57-4D07-8255-839831F484FD}" type="presOf" srcId="{FDEF24CD-0DB3-41FE-92D6-4E7DBDF0AB61}" destId="{A45AFD15-DF7C-4543-BF7F-7EE5C63A474B}" srcOrd="0" destOrd="0" presId="urn:microsoft.com/office/officeart/2008/layout/LinedList"/>
    <dgm:cxn modelId="{EF59F29B-AF5C-4643-B82F-9E161357472B}" type="presOf" srcId="{65A7DBA5-28D0-4C56-BE1C-76DC8319D390}" destId="{763A4ED9-77AE-44DD-9115-E72E993B807A}" srcOrd="0" destOrd="0" presId="urn:microsoft.com/office/officeart/2008/layout/LinedList"/>
    <dgm:cxn modelId="{93801EAC-F965-4F7B-8DEA-0126607D2736}" type="presOf" srcId="{1A31E25C-5E24-4228-99D0-89B9FFF21A30}" destId="{653A866C-D7B2-4D6C-9AF8-79633A63D34D}" srcOrd="0" destOrd="0" presId="urn:microsoft.com/office/officeart/2008/layout/LinedList"/>
    <dgm:cxn modelId="{A02165C7-9B4C-4572-9DF9-4BABE32E3F65}" srcId="{65A7DBA5-28D0-4C56-BE1C-76DC8319D390}" destId="{FDEF24CD-0DB3-41FE-92D6-4E7DBDF0AB61}" srcOrd="2" destOrd="0" parTransId="{76DFB150-2D8C-478E-8AA1-B7BC678CE759}" sibTransId="{D449B1BF-C91E-4043-A8EE-01F7D5DF4D3D}"/>
    <dgm:cxn modelId="{CBDE9BC9-B9CF-48AE-BEEE-9C7D5CBE5DA8}" type="presOf" srcId="{84CA3729-705E-4402-82FE-4EF6AAFF33BE}" destId="{07DE8CDF-769F-4CA4-96C8-D592DF4D19B2}" srcOrd="0" destOrd="0" presId="urn:microsoft.com/office/officeart/2008/layout/LinedList"/>
    <dgm:cxn modelId="{780DDC8B-2CC6-47CA-833A-0534494141D1}" type="presParOf" srcId="{763A4ED9-77AE-44DD-9115-E72E993B807A}" destId="{D1CB04A9-7202-413C-8385-A9B27C04D4A7}" srcOrd="0" destOrd="0" presId="urn:microsoft.com/office/officeart/2008/layout/LinedList"/>
    <dgm:cxn modelId="{436396C8-4992-4C37-A09F-AE58F07F63F0}" type="presParOf" srcId="{763A4ED9-77AE-44DD-9115-E72E993B807A}" destId="{F8DA2645-2760-4781-9392-0A74C071D5F6}" srcOrd="1" destOrd="0" presId="urn:microsoft.com/office/officeart/2008/layout/LinedList"/>
    <dgm:cxn modelId="{4AF05CF5-925B-4A62-8C3C-6690587B83FF}" type="presParOf" srcId="{F8DA2645-2760-4781-9392-0A74C071D5F6}" destId="{07DE8CDF-769F-4CA4-96C8-D592DF4D19B2}" srcOrd="0" destOrd="0" presId="urn:microsoft.com/office/officeart/2008/layout/LinedList"/>
    <dgm:cxn modelId="{EE873A5B-C4AF-418F-9393-17193ED7326F}" type="presParOf" srcId="{F8DA2645-2760-4781-9392-0A74C071D5F6}" destId="{74961762-5413-4382-BDA5-677350F62FFC}" srcOrd="1" destOrd="0" presId="urn:microsoft.com/office/officeart/2008/layout/LinedList"/>
    <dgm:cxn modelId="{2451B5B6-A022-4DE8-9F7E-83D2F3AC78A3}" type="presParOf" srcId="{763A4ED9-77AE-44DD-9115-E72E993B807A}" destId="{FC974F57-3394-4300-808B-17F9227EF709}" srcOrd="2" destOrd="0" presId="urn:microsoft.com/office/officeart/2008/layout/LinedList"/>
    <dgm:cxn modelId="{20DBCF58-27BE-41F5-82AE-B9795C300FAD}" type="presParOf" srcId="{763A4ED9-77AE-44DD-9115-E72E993B807A}" destId="{985642BD-3136-4230-8B53-2BC5150B5A40}" srcOrd="3" destOrd="0" presId="urn:microsoft.com/office/officeart/2008/layout/LinedList"/>
    <dgm:cxn modelId="{94FB1520-2EE5-45C0-B438-1F44FEBD6CB9}" type="presParOf" srcId="{985642BD-3136-4230-8B53-2BC5150B5A40}" destId="{94B9664D-F4E2-4C91-A8E6-ADCBD8D8D73A}" srcOrd="0" destOrd="0" presId="urn:microsoft.com/office/officeart/2008/layout/LinedList"/>
    <dgm:cxn modelId="{79AF25B6-763E-4374-98DA-570201B44329}" type="presParOf" srcId="{985642BD-3136-4230-8B53-2BC5150B5A40}" destId="{17009072-3926-4D59-8770-D1D5ADFDDACC}" srcOrd="1" destOrd="0" presId="urn:microsoft.com/office/officeart/2008/layout/LinedList"/>
    <dgm:cxn modelId="{CAFEA854-3CE4-4132-B9C5-E300A5F0C45C}" type="presParOf" srcId="{763A4ED9-77AE-44DD-9115-E72E993B807A}" destId="{3B7F849D-9F09-4889-8D59-902AE0D7A28E}" srcOrd="4" destOrd="0" presId="urn:microsoft.com/office/officeart/2008/layout/LinedList"/>
    <dgm:cxn modelId="{D611B6C0-8BD1-4CC7-A607-B1F4D27C6F74}" type="presParOf" srcId="{763A4ED9-77AE-44DD-9115-E72E993B807A}" destId="{66509378-198F-4ADB-B646-52EBC169343F}" srcOrd="5" destOrd="0" presId="urn:microsoft.com/office/officeart/2008/layout/LinedList"/>
    <dgm:cxn modelId="{B7227BDB-9D89-4A2D-85A4-AAA25F0D081E}" type="presParOf" srcId="{66509378-198F-4ADB-B646-52EBC169343F}" destId="{A45AFD15-DF7C-4543-BF7F-7EE5C63A474B}" srcOrd="0" destOrd="0" presId="urn:microsoft.com/office/officeart/2008/layout/LinedList"/>
    <dgm:cxn modelId="{9BA6B498-2DF5-4A3B-9FB5-4D483D67FE3F}" type="presParOf" srcId="{66509378-198F-4ADB-B646-52EBC169343F}" destId="{5910A510-4A68-4299-B26B-8D2D7CEB4DE4}" srcOrd="1" destOrd="0" presId="urn:microsoft.com/office/officeart/2008/layout/LinedList"/>
    <dgm:cxn modelId="{A768739B-830D-4788-B7C4-885D3CFBDCD7}" type="presParOf" srcId="{763A4ED9-77AE-44DD-9115-E72E993B807A}" destId="{CF0F0F51-F2B0-4FB1-9AA0-B0C0629F40A0}" srcOrd="6" destOrd="0" presId="urn:microsoft.com/office/officeart/2008/layout/LinedList"/>
    <dgm:cxn modelId="{A0BC5E63-C5A6-4AB3-822D-A55D65656135}" type="presParOf" srcId="{763A4ED9-77AE-44DD-9115-E72E993B807A}" destId="{2E4AD1FE-5A4C-4EF4-8F0C-8CED9F6A9001}" srcOrd="7" destOrd="0" presId="urn:microsoft.com/office/officeart/2008/layout/LinedList"/>
    <dgm:cxn modelId="{16C11F02-AF5E-4B02-B818-7AAE04DC0D56}" type="presParOf" srcId="{2E4AD1FE-5A4C-4EF4-8F0C-8CED9F6A9001}" destId="{653A866C-D7B2-4D6C-9AF8-79633A63D34D}" srcOrd="0" destOrd="0" presId="urn:microsoft.com/office/officeart/2008/layout/LinedList"/>
    <dgm:cxn modelId="{B696859F-F245-444B-94AE-AE93B22B034A}" type="presParOf" srcId="{2E4AD1FE-5A4C-4EF4-8F0C-8CED9F6A9001}" destId="{91F52532-A083-4E06-84C3-63D521A1FFF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11DE4C9-2E42-4D0B-A662-111652FF5BDD}"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2BFF90FB-3A36-43EE-A8CE-C15E9008D014}">
      <dgm:prSet/>
      <dgm:spPr/>
      <dgm:t>
        <a:bodyPr/>
        <a:lstStyle/>
        <a:p>
          <a:pPr>
            <a:lnSpc>
              <a:spcPct val="100000"/>
            </a:lnSpc>
          </a:pPr>
          <a:r>
            <a:rPr lang="pl-PL"/>
            <a:t>Model Alternatywnej Partycypacji NGO w rozwoju lokalnych usług społecznych.</a:t>
          </a:r>
          <a:endParaRPr lang="en-US"/>
        </a:p>
      </dgm:t>
    </dgm:pt>
    <dgm:pt modelId="{635CB44C-96DF-4B04-9C42-EC46BCA9AF18}" type="parTrans" cxnId="{C0F9DE7D-7690-4B45-B25D-7F5099AF73F8}">
      <dgm:prSet/>
      <dgm:spPr/>
      <dgm:t>
        <a:bodyPr/>
        <a:lstStyle/>
        <a:p>
          <a:endParaRPr lang="en-US"/>
        </a:p>
      </dgm:t>
    </dgm:pt>
    <dgm:pt modelId="{69687083-9FC5-40DC-9308-0E9B21D94B42}" type="sibTrans" cxnId="{C0F9DE7D-7690-4B45-B25D-7F5099AF73F8}">
      <dgm:prSet/>
      <dgm:spPr/>
      <dgm:t>
        <a:bodyPr/>
        <a:lstStyle/>
        <a:p>
          <a:endParaRPr lang="en-US"/>
        </a:p>
      </dgm:t>
    </dgm:pt>
    <dgm:pt modelId="{8BE7315A-CFE8-4BBB-B2B6-179DD9B400AE}">
      <dgm:prSet/>
      <dgm:spPr/>
      <dgm:t>
        <a:bodyPr/>
        <a:lstStyle/>
        <a:p>
          <a:pPr>
            <a:lnSpc>
              <a:spcPct val="100000"/>
            </a:lnSpc>
          </a:pPr>
          <a:r>
            <a:rPr lang="pl-PL"/>
            <a:t>Konsultacje w środowisku organizacji obywatelskich.</a:t>
          </a:r>
          <a:endParaRPr lang="en-US"/>
        </a:p>
      </dgm:t>
    </dgm:pt>
    <dgm:pt modelId="{F06DEE28-61BC-4E77-9811-6A97AC990DA8}" type="parTrans" cxnId="{53AE89F5-53B2-4E93-A957-EBA37F977D34}">
      <dgm:prSet/>
      <dgm:spPr/>
      <dgm:t>
        <a:bodyPr/>
        <a:lstStyle/>
        <a:p>
          <a:endParaRPr lang="en-US"/>
        </a:p>
      </dgm:t>
    </dgm:pt>
    <dgm:pt modelId="{979DFF53-034B-4B13-BAC0-0AE80E6E97B7}" type="sibTrans" cxnId="{53AE89F5-53B2-4E93-A957-EBA37F977D34}">
      <dgm:prSet/>
      <dgm:spPr/>
      <dgm:t>
        <a:bodyPr/>
        <a:lstStyle/>
        <a:p>
          <a:endParaRPr lang="en-US"/>
        </a:p>
      </dgm:t>
    </dgm:pt>
    <dgm:pt modelId="{6C15D2CA-62D8-49B5-B5BB-779C092F3653}">
      <dgm:prSet/>
      <dgm:spPr/>
      <dgm:t>
        <a:bodyPr/>
        <a:lstStyle/>
        <a:p>
          <a:pPr>
            <a:lnSpc>
              <a:spcPct val="100000"/>
            </a:lnSpc>
          </a:pPr>
          <a:r>
            <a:rPr lang="pl-PL"/>
            <a:t>Test MAP na wybranych terytoriach.</a:t>
          </a:r>
          <a:endParaRPr lang="en-US"/>
        </a:p>
      </dgm:t>
    </dgm:pt>
    <dgm:pt modelId="{CCC687BB-E73F-4278-9E4C-C48E7D16D0E3}" type="parTrans" cxnId="{C3EC1268-1DE6-478B-AC5E-A4850AB72347}">
      <dgm:prSet/>
      <dgm:spPr/>
      <dgm:t>
        <a:bodyPr/>
        <a:lstStyle/>
        <a:p>
          <a:endParaRPr lang="en-US"/>
        </a:p>
      </dgm:t>
    </dgm:pt>
    <dgm:pt modelId="{1A192C0B-289B-463D-B9EE-E9EBE3850D8C}" type="sibTrans" cxnId="{C3EC1268-1DE6-478B-AC5E-A4850AB72347}">
      <dgm:prSet/>
      <dgm:spPr/>
      <dgm:t>
        <a:bodyPr/>
        <a:lstStyle/>
        <a:p>
          <a:endParaRPr lang="en-US"/>
        </a:p>
      </dgm:t>
    </dgm:pt>
    <dgm:pt modelId="{DA50B8F0-05FC-48A5-A787-4D12D21D7154}">
      <dgm:prSet/>
      <dgm:spPr/>
      <dgm:t>
        <a:bodyPr/>
        <a:lstStyle/>
        <a:p>
          <a:pPr>
            <a:lnSpc>
              <a:spcPct val="100000"/>
            </a:lnSpc>
          </a:pPr>
          <a:r>
            <a:rPr lang="pl-PL"/>
            <a:t>Reasumpcja testu MAP wraz z porównaniem efektywności wariantów partycypacji</a:t>
          </a:r>
          <a:endParaRPr lang="en-US"/>
        </a:p>
      </dgm:t>
    </dgm:pt>
    <dgm:pt modelId="{2799AA6A-7FDF-4483-A019-7AE5A67AF4C8}" type="parTrans" cxnId="{893A81B6-7EC6-4335-8AF2-116394F03945}">
      <dgm:prSet/>
      <dgm:spPr/>
      <dgm:t>
        <a:bodyPr/>
        <a:lstStyle/>
        <a:p>
          <a:endParaRPr lang="en-US"/>
        </a:p>
      </dgm:t>
    </dgm:pt>
    <dgm:pt modelId="{01D68C71-A2FB-4C4F-8636-AAD8B528F7C7}" type="sibTrans" cxnId="{893A81B6-7EC6-4335-8AF2-116394F03945}">
      <dgm:prSet/>
      <dgm:spPr/>
      <dgm:t>
        <a:bodyPr/>
        <a:lstStyle/>
        <a:p>
          <a:endParaRPr lang="en-US"/>
        </a:p>
      </dgm:t>
    </dgm:pt>
    <dgm:pt modelId="{7CE919AE-571A-4457-B00C-A5A4640C46B8}" type="pres">
      <dgm:prSet presAssocID="{D11DE4C9-2E42-4D0B-A662-111652FF5BDD}" presName="root" presStyleCnt="0">
        <dgm:presLayoutVars>
          <dgm:dir/>
          <dgm:resizeHandles val="exact"/>
        </dgm:presLayoutVars>
      </dgm:prSet>
      <dgm:spPr/>
    </dgm:pt>
    <dgm:pt modelId="{716885E3-FE51-47E8-98AC-D6543AB944B5}" type="pres">
      <dgm:prSet presAssocID="{2BFF90FB-3A36-43EE-A8CE-C15E9008D014}" presName="compNode" presStyleCnt="0"/>
      <dgm:spPr/>
    </dgm:pt>
    <dgm:pt modelId="{3A2C0EDD-80F7-4FA4-9501-B9ABDA69D867}" type="pres">
      <dgm:prSet presAssocID="{2BFF90FB-3A36-43EE-A8CE-C15E9008D014}" presName="bgRect" presStyleLbl="bgShp" presStyleIdx="0" presStyleCnt="4"/>
      <dgm:spPr/>
    </dgm:pt>
    <dgm:pt modelId="{F36F3160-132F-4155-9CFF-9BC7D2B4517B}" type="pres">
      <dgm:prSet presAssocID="{2BFF90FB-3A36-43EE-A8CE-C15E9008D014}"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Użytkownicy"/>
        </a:ext>
      </dgm:extLst>
    </dgm:pt>
    <dgm:pt modelId="{86BC67E7-AB23-47A4-B60A-80EEEE55A7F5}" type="pres">
      <dgm:prSet presAssocID="{2BFF90FB-3A36-43EE-A8CE-C15E9008D014}" presName="spaceRect" presStyleCnt="0"/>
      <dgm:spPr/>
    </dgm:pt>
    <dgm:pt modelId="{2CE56A39-71CA-4F8C-BB36-1F1CDE20D940}" type="pres">
      <dgm:prSet presAssocID="{2BFF90FB-3A36-43EE-A8CE-C15E9008D014}" presName="parTx" presStyleLbl="revTx" presStyleIdx="0" presStyleCnt="4">
        <dgm:presLayoutVars>
          <dgm:chMax val="0"/>
          <dgm:chPref val="0"/>
        </dgm:presLayoutVars>
      </dgm:prSet>
      <dgm:spPr/>
    </dgm:pt>
    <dgm:pt modelId="{6137856D-0306-4447-AA6B-500C81EA54E0}" type="pres">
      <dgm:prSet presAssocID="{69687083-9FC5-40DC-9308-0E9B21D94B42}" presName="sibTrans" presStyleCnt="0"/>
      <dgm:spPr/>
    </dgm:pt>
    <dgm:pt modelId="{AC772226-E4BA-4D22-B45C-F3DB975FFE69}" type="pres">
      <dgm:prSet presAssocID="{8BE7315A-CFE8-4BBB-B2B6-179DD9B400AE}" presName="compNode" presStyleCnt="0"/>
      <dgm:spPr/>
    </dgm:pt>
    <dgm:pt modelId="{8DCD3AAA-0395-4804-9215-2377DD6DF39B}" type="pres">
      <dgm:prSet presAssocID="{8BE7315A-CFE8-4BBB-B2B6-179DD9B400AE}" presName="bgRect" presStyleLbl="bgShp" presStyleIdx="1" presStyleCnt="4"/>
      <dgm:spPr/>
    </dgm:pt>
    <dgm:pt modelId="{F31B28E0-3114-415D-8DF0-226306170A79}" type="pres">
      <dgm:prSet presAssocID="{8BE7315A-CFE8-4BBB-B2B6-179DD9B400AE}"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Spotkanie"/>
        </a:ext>
      </dgm:extLst>
    </dgm:pt>
    <dgm:pt modelId="{837708EF-F137-43EF-907E-E48F126447EE}" type="pres">
      <dgm:prSet presAssocID="{8BE7315A-CFE8-4BBB-B2B6-179DD9B400AE}" presName="spaceRect" presStyleCnt="0"/>
      <dgm:spPr/>
    </dgm:pt>
    <dgm:pt modelId="{B3A454EA-E0A9-4A0F-8C2B-AC6D6BBA6ACF}" type="pres">
      <dgm:prSet presAssocID="{8BE7315A-CFE8-4BBB-B2B6-179DD9B400AE}" presName="parTx" presStyleLbl="revTx" presStyleIdx="1" presStyleCnt="4">
        <dgm:presLayoutVars>
          <dgm:chMax val="0"/>
          <dgm:chPref val="0"/>
        </dgm:presLayoutVars>
      </dgm:prSet>
      <dgm:spPr/>
    </dgm:pt>
    <dgm:pt modelId="{BD3C6C60-0616-4756-850E-35EAA4F76DA0}" type="pres">
      <dgm:prSet presAssocID="{979DFF53-034B-4B13-BAC0-0AE80E6E97B7}" presName="sibTrans" presStyleCnt="0"/>
      <dgm:spPr/>
    </dgm:pt>
    <dgm:pt modelId="{43128FC1-1412-4569-922F-F62EEB4F8509}" type="pres">
      <dgm:prSet presAssocID="{6C15D2CA-62D8-49B5-B5BB-779C092F3653}" presName="compNode" presStyleCnt="0"/>
      <dgm:spPr/>
    </dgm:pt>
    <dgm:pt modelId="{36EF7A7A-4F05-4810-A599-311C6F7CD583}" type="pres">
      <dgm:prSet presAssocID="{6C15D2CA-62D8-49B5-B5BB-779C092F3653}" presName="bgRect" presStyleLbl="bgShp" presStyleIdx="2" presStyleCnt="4"/>
      <dgm:spPr/>
    </dgm:pt>
    <dgm:pt modelId="{335A1F7B-BC88-454C-9E1D-FE6D432FD45B}" type="pres">
      <dgm:prSet presAssocID="{6C15D2CA-62D8-49B5-B5BB-779C092F3653}"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Znacznik"/>
        </a:ext>
      </dgm:extLst>
    </dgm:pt>
    <dgm:pt modelId="{C1DA7C05-50B4-44C9-A138-E4FFF8F569FB}" type="pres">
      <dgm:prSet presAssocID="{6C15D2CA-62D8-49B5-B5BB-779C092F3653}" presName="spaceRect" presStyleCnt="0"/>
      <dgm:spPr/>
    </dgm:pt>
    <dgm:pt modelId="{E01165D5-F6BA-4E4F-AEAD-6E53E5D44E21}" type="pres">
      <dgm:prSet presAssocID="{6C15D2CA-62D8-49B5-B5BB-779C092F3653}" presName="parTx" presStyleLbl="revTx" presStyleIdx="2" presStyleCnt="4">
        <dgm:presLayoutVars>
          <dgm:chMax val="0"/>
          <dgm:chPref val="0"/>
        </dgm:presLayoutVars>
      </dgm:prSet>
      <dgm:spPr/>
    </dgm:pt>
    <dgm:pt modelId="{647CA59D-CA44-44E7-B29F-4D249FB7BA49}" type="pres">
      <dgm:prSet presAssocID="{1A192C0B-289B-463D-B9EE-E9EBE3850D8C}" presName="sibTrans" presStyleCnt="0"/>
      <dgm:spPr/>
    </dgm:pt>
    <dgm:pt modelId="{ACF79A05-A898-410F-A980-E09331CDB91E}" type="pres">
      <dgm:prSet presAssocID="{DA50B8F0-05FC-48A5-A787-4D12D21D7154}" presName="compNode" presStyleCnt="0"/>
      <dgm:spPr/>
    </dgm:pt>
    <dgm:pt modelId="{A463E71D-6C11-462F-BCB4-AE5B2FE7CEC6}" type="pres">
      <dgm:prSet presAssocID="{DA50B8F0-05FC-48A5-A787-4D12D21D7154}" presName="bgRect" presStyleLbl="bgShp" presStyleIdx="3" presStyleCnt="4"/>
      <dgm:spPr/>
    </dgm:pt>
    <dgm:pt modelId="{4DA9E170-ADC4-4F4F-8489-AC8448859AFF}" type="pres">
      <dgm:prSet presAssocID="{DA50B8F0-05FC-48A5-A787-4D12D21D7154}"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Znacznik wyboru"/>
        </a:ext>
      </dgm:extLst>
    </dgm:pt>
    <dgm:pt modelId="{82DD4A30-C247-40D3-83E7-FE043105A7A4}" type="pres">
      <dgm:prSet presAssocID="{DA50B8F0-05FC-48A5-A787-4D12D21D7154}" presName="spaceRect" presStyleCnt="0"/>
      <dgm:spPr/>
    </dgm:pt>
    <dgm:pt modelId="{E085E4D2-E6D3-49F0-B024-81D9F9DCE525}" type="pres">
      <dgm:prSet presAssocID="{DA50B8F0-05FC-48A5-A787-4D12D21D7154}" presName="parTx" presStyleLbl="revTx" presStyleIdx="3" presStyleCnt="4">
        <dgm:presLayoutVars>
          <dgm:chMax val="0"/>
          <dgm:chPref val="0"/>
        </dgm:presLayoutVars>
      </dgm:prSet>
      <dgm:spPr/>
    </dgm:pt>
  </dgm:ptLst>
  <dgm:cxnLst>
    <dgm:cxn modelId="{DAA11612-1809-4D7E-9C04-860199859383}" type="presOf" srcId="{6C15D2CA-62D8-49B5-B5BB-779C092F3653}" destId="{E01165D5-F6BA-4E4F-AEAD-6E53E5D44E21}" srcOrd="0" destOrd="0" presId="urn:microsoft.com/office/officeart/2018/2/layout/IconVerticalSolidList"/>
    <dgm:cxn modelId="{C3EC1268-1DE6-478B-AC5E-A4850AB72347}" srcId="{D11DE4C9-2E42-4D0B-A662-111652FF5BDD}" destId="{6C15D2CA-62D8-49B5-B5BB-779C092F3653}" srcOrd="2" destOrd="0" parTransId="{CCC687BB-E73F-4278-9E4C-C48E7D16D0E3}" sibTransId="{1A192C0B-289B-463D-B9EE-E9EBE3850D8C}"/>
    <dgm:cxn modelId="{2BD6714C-8A91-4417-9D6D-C1305CA8F8D4}" type="presOf" srcId="{8BE7315A-CFE8-4BBB-B2B6-179DD9B400AE}" destId="{B3A454EA-E0A9-4A0F-8C2B-AC6D6BBA6ACF}" srcOrd="0" destOrd="0" presId="urn:microsoft.com/office/officeart/2018/2/layout/IconVerticalSolidList"/>
    <dgm:cxn modelId="{494EFA70-540B-46B1-9D2C-273989AAFB9C}" type="presOf" srcId="{2BFF90FB-3A36-43EE-A8CE-C15E9008D014}" destId="{2CE56A39-71CA-4F8C-BB36-1F1CDE20D940}" srcOrd="0" destOrd="0" presId="urn:microsoft.com/office/officeart/2018/2/layout/IconVerticalSolidList"/>
    <dgm:cxn modelId="{C0F9DE7D-7690-4B45-B25D-7F5099AF73F8}" srcId="{D11DE4C9-2E42-4D0B-A662-111652FF5BDD}" destId="{2BFF90FB-3A36-43EE-A8CE-C15E9008D014}" srcOrd="0" destOrd="0" parTransId="{635CB44C-96DF-4B04-9C42-EC46BCA9AF18}" sibTransId="{69687083-9FC5-40DC-9308-0E9B21D94B42}"/>
    <dgm:cxn modelId="{4D88EC90-B0E0-4F4D-B38B-ADF52731334A}" type="presOf" srcId="{DA50B8F0-05FC-48A5-A787-4D12D21D7154}" destId="{E085E4D2-E6D3-49F0-B024-81D9F9DCE525}" srcOrd="0" destOrd="0" presId="urn:microsoft.com/office/officeart/2018/2/layout/IconVerticalSolidList"/>
    <dgm:cxn modelId="{893A81B6-7EC6-4335-8AF2-116394F03945}" srcId="{D11DE4C9-2E42-4D0B-A662-111652FF5BDD}" destId="{DA50B8F0-05FC-48A5-A787-4D12D21D7154}" srcOrd="3" destOrd="0" parTransId="{2799AA6A-7FDF-4483-A019-7AE5A67AF4C8}" sibTransId="{01D68C71-A2FB-4C4F-8636-AAD8B528F7C7}"/>
    <dgm:cxn modelId="{53AE89F5-53B2-4E93-A957-EBA37F977D34}" srcId="{D11DE4C9-2E42-4D0B-A662-111652FF5BDD}" destId="{8BE7315A-CFE8-4BBB-B2B6-179DD9B400AE}" srcOrd="1" destOrd="0" parTransId="{F06DEE28-61BC-4E77-9811-6A97AC990DA8}" sibTransId="{979DFF53-034B-4B13-BAC0-0AE80E6E97B7}"/>
    <dgm:cxn modelId="{6E5F57F7-1C97-44FC-9AA0-4919002015EC}" type="presOf" srcId="{D11DE4C9-2E42-4D0B-A662-111652FF5BDD}" destId="{7CE919AE-571A-4457-B00C-A5A4640C46B8}" srcOrd="0" destOrd="0" presId="urn:microsoft.com/office/officeart/2018/2/layout/IconVerticalSolidList"/>
    <dgm:cxn modelId="{1D0ACEFD-BC76-434B-B357-609B1F146848}" type="presParOf" srcId="{7CE919AE-571A-4457-B00C-A5A4640C46B8}" destId="{716885E3-FE51-47E8-98AC-D6543AB944B5}" srcOrd="0" destOrd="0" presId="urn:microsoft.com/office/officeart/2018/2/layout/IconVerticalSolidList"/>
    <dgm:cxn modelId="{1BC161FE-1FD4-4663-B614-55AD0616E8BD}" type="presParOf" srcId="{716885E3-FE51-47E8-98AC-D6543AB944B5}" destId="{3A2C0EDD-80F7-4FA4-9501-B9ABDA69D867}" srcOrd="0" destOrd="0" presId="urn:microsoft.com/office/officeart/2018/2/layout/IconVerticalSolidList"/>
    <dgm:cxn modelId="{8CD5F89A-4652-4C48-9BE4-8626CEF2EC75}" type="presParOf" srcId="{716885E3-FE51-47E8-98AC-D6543AB944B5}" destId="{F36F3160-132F-4155-9CFF-9BC7D2B4517B}" srcOrd="1" destOrd="0" presId="urn:microsoft.com/office/officeart/2018/2/layout/IconVerticalSolidList"/>
    <dgm:cxn modelId="{FE8116BA-335F-49C5-89A0-19B02C9548BC}" type="presParOf" srcId="{716885E3-FE51-47E8-98AC-D6543AB944B5}" destId="{86BC67E7-AB23-47A4-B60A-80EEEE55A7F5}" srcOrd="2" destOrd="0" presId="urn:microsoft.com/office/officeart/2018/2/layout/IconVerticalSolidList"/>
    <dgm:cxn modelId="{AD1B5891-A80D-45AC-8587-75E5AF6136D3}" type="presParOf" srcId="{716885E3-FE51-47E8-98AC-D6543AB944B5}" destId="{2CE56A39-71CA-4F8C-BB36-1F1CDE20D940}" srcOrd="3" destOrd="0" presId="urn:microsoft.com/office/officeart/2018/2/layout/IconVerticalSolidList"/>
    <dgm:cxn modelId="{DED28A6B-ECFB-49BB-ADD1-4E28A34BFF76}" type="presParOf" srcId="{7CE919AE-571A-4457-B00C-A5A4640C46B8}" destId="{6137856D-0306-4447-AA6B-500C81EA54E0}" srcOrd="1" destOrd="0" presId="urn:microsoft.com/office/officeart/2018/2/layout/IconVerticalSolidList"/>
    <dgm:cxn modelId="{F37A4E1C-74A4-41CC-AE7C-3D646D82BB9C}" type="presParOf" srcId="{7CE919AE-571A-4457-B00C-A5A4640C46B8}" destId="{AC772226-E4BA-4D22-B45C-F3DB975FFE69}" srcOrd="2" destOrd="0" presId="urn:microsoft.com/office/officeart/2018/2/layout/IconVerticalSolidList"/>
    <dgm:cxn modelId="{D93CD061-9466-431B-94B2-B0B28A54EA04}" type="presParOf" srcId="{AC772226-E4BA-4D22-B45C-F3DB975FFE69}" destId="{8DCD3AAA-0395-4804-9215-2377DD6DF39B}" srcOrd="0" destOrd="0" presId="urn:microsoft.com/office/officeart/2018/2/layout/IconVerticalSolidList"/>
    <dgm:cxn modelId="{9583361D-BACD-4F9E-8033-5CAE868E8AD5}" type="presParOf" srcId="{AC772226-E4BA-4D22-B45C-F3DB975FFE69}" destId="{F31B28E0-3114-415D-8DF0-226306170A79}" srcOrd="1" destOrd="0" presId="urn:microsoft.com/office/officeart/2018/2/layout/IconVerticalSolidList"/>
    <dgm:cxn modelId="{EF29A892-0CD2-4BC7-B175-C00738D9142E}" type="presParOf" srcId="{AC772226-E4BA-4D22-B45C-F3DB975FFE69}" destId="{837708EF-F137-43EF-907E-E48F126447EE}" srcOrd="2" destOrd="0" presId="urn:microsoft.com/office/officeart/2018/2/layout/IconVerticalSolidList"/>
    <dgm:cxn modelId="{16CB0679-A661-4CC0-AD45-2B3CB516ED52}" type="presParOf" srcId="{AC772226-E4BA-4D22-B45C-F3DB975FFE69}" destId="{B3A454EA-E0A9-4A0F-8C2B-AC6D6BBA6ACF}" srcOrd="3" destOrd="0" presId="urn:microsoft.com/office/officeart/2018/2/layout/IconVerticalSolidList"/>
    <dgm:cxn modelId="{0A4FEB44-FB86-4CB6-9FDD-A6E9B01C9D4D}" type="presParOf" srcId="{7CE919AE-571A-4457-B00C-A5A4640C46B8}" destId="{BD3C6C60-0616-4756-850E-35EAA4F76DA0}" srcOrd="3" destOrd="0" presId="urn:microsoft.com/office/officeart/2018/2/layout/IconVerticalSolidList"/>
    <dgm:cxn modelId="{E217CB1C-0BC5-474F-A1FE-FD8EAAC9F4C0}" type="presParOf" srcId="{7CE919AE-571A-4457-B00C-A5A4640C46B8}" destId="{43128FC1-1412-4569-922F-F62EEB4F8509}" srcOrd="4" destOrd="0" presId="urn:microsoft.com/office/officeart/2018/2/layout/IconVerticalSolidList"/>
    <dgm:cxn modelId="{7D9C1B5B-8A70-4919-8870-D43218CC4C9C}" type="presParOf" srcId="{43128FC1-1412-4569-922F-F62EEB4F8509}" destId="{36EF7A7A-4F05-4810-A599-311C6F7CD583}" srcOrd="0" destOrd="0" presId="urn:microsoft.com/office/officeart/2018/2/layout/IconVerticalSolidList"/>
    <dgm:cxn modelId="{5A380587-BD47-43C9-A48C-569B0535D569}" type="presParOf" srcId="{43128FC1-1412-4569-922F-F62EEB4F8509}" destId="{335A1F7B-BC88-454C-9E1D-FE6D432FD45B}" srcOrd="1" destOrd="0" presId="urn:microsoft.com/office/officeart/2018/2/layout/IconVerticalSolidList"/>
    <dgm:cxn modelId="{BE662A70-82B1-470F-9866-693BB584A6B1}" type="presParOf" srcId="{43128FC1-1412-4569-922F-F62EEB4F8509}" destId="{C1DA7C05-50B4-44C9-A138-E4FFF8F569FB}" srcOrd="2" destOrd="0" presId="urn:microsoft.com/office/officeart/2018/2/layout/IconVerticalSolidList"/>
    <dgm:cxn modelId="{A5EDB8D6-82D4-4268-AA3A-C55DD3322081}" type="presParOf" srcId="{43128FC1-1412-4569-922F-F62EEB4F8509}" destId="{E01165D5-F6BA-4E4F-AEAD-6E53E5D44E21}" srcOrd="3" destOrd="0" presId="urn:microsoft.com/office/officeart/2018/2/layout/IconVerticalSolidList"/>
    <dgm:cxn modelId="{41749BED-D054-456E-B3BF-DA11D31B150E}" type="presParOf" srcId="{7CE919AE-571A-4457-B00C-A5A4640C46B8}" destId="{647CA59D-CA44-44E7-B29F-4D249FB7BA49}" srcOrd="5" destOrd="0" presId="urn:microsoft.com/office/officeart/2018/2/layout/IconVerticalSolidList"/>
    <dgm:cxn modelId="{198510D4-4092-42F4-B6E2-F9BF3242E111}" type="presParOf" srcId="{7CE919AE-571A-4457-B00C-A5A4640C46B8}" destId="{ACF79A05-A898-410F-A980-E09331CDB91E}" srcOrd="6" destOrd="0" presId="urn:microsoft.com/office/officeart/2018/2/layout/IconVerticalSolidList"/>
    <dgm:cxn modelId="{2CAD73EE-7F7F-4450-977D-E06010861C2A}" type="presParOf" srcId="{ACF79A05-A898-410F-A980-E09331CDB91E}" destId="{A463E71D-6C11-462F-BCB4-AE5B2FE7CEC6}" srcOrd="0" destOrd="0" presId="urn:microsoft.com/office/officeart/2018/2/layout/IconVerticalSolidList"/>
    <dgm:cxn modelId="{E541A9C1-E060-4764-B1F9-CC616C973F81}" type="presParOf" srcId="{ACF79A05-A898-410F-A980-E09331CDB91E}" destId="{4DA9E170-ADC4-4F4F-8489-AC8448859AFF}" srcOrd="1" destOrd="0" presId="urn:microsoft.com/office/officeart/2018/2/layout/IconVerticalSolidList"/>
    <dgm:cxn modelId="{29601640-D042-4EA1-9547-905765A0351C}" type="presParOf" srcId="{ACF79A05-A898-410F-A980-E09331CDB91E}" destId="{82DD4A30-C247-40D3-83E7-FE043105A7A4}" srcOrd="2" destOrd="0" presId="urn:microsoft.com/office/officeart/2018/2/layout/IconVerticalSolidList"/>
    <dgm:cxn modelId="{DC5CAD34-4435-4BAA-9C12-B9267FA333E0}" type="presParOf" srcId="{ACF79A05-A898-410F-A980-E09331CDB91E}" destId="{E085E4D2-E6D3-49F0-B024-81D9F9DCE525}"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5CC894-E4D4-4EEF-924D-2E75CB3B3249}">
      <dsp:nvSpPr>
        <dsp:cNvPr id="0" name=""/>
        <dsp:cNvSpPr/>
      </dsp:nvSpPr>
      <dsp:spPr>
        <a:xfrm>
          <a:off x="0" y="0"/>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6F01CE3-3AAB-4AB5-B48D-DFC796D44B0D}">
      <dsp:nvSpPr>
        <dsp:cNvPr id="0" name=""/>
        <dsp:cNvSpPr/>
      </dsp:nvSpPr>
      <dsp:spPr>
        <a:xfrm>
          <a:off x="0" y="0"/>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pl-PL" sz="2100" kern="1200"/>
            <a:t>Zagadnienia ustawy o realizacji usług społecznych przez centra usług społecznych- nowa problematyka.</a:t>
          </a:r>
          <a:endParaRPr lang="en-US" sz="2100" kern="1200"/>
        </a:p>
      </dsp:txBody>
      <dsp:txXfrm>
        <a:off x="0" y="0"/>
        <a:ext cx="10515600" cy="1087834"/>
      </dsp:txXfrm>
    </dsp:sp>
    <dsp:sp modelId="{E82E653C-7834-4922-A8BA-3FB5481D1562}">
      <dsp:nvSpPr>
        <dsp:cNvPr id="0" name=""/>
        <dsp:cNvSpPr/>
      </dsp:nvSpPr>
      <dsp:spPr>
        <a:xfrm>
          <a:off x="0" y="1087834"/>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B44B20-FB6A-4818-904E-A9DF4E9D6A54}">
      <dsp:nvSpPr>
        <dsp:cNvPr id="0" name=""/>
        <dsp:cNvSpPr/>
      </dsp:nvSpPr>
      <dsp:spPr>
        <a:xfrm>
          <a:off x="0" y="1087834"/>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pl-PL" sz="2100" b="1" kern="1200" dirty="0"/>
            <a:t>Przedstawienie założeń Modelu Alternatywnej Partycypacji – -zapoznanie z procedurami mającymi na celu aktywne włączenie organizacji obywatelskich do współpracy z CUS ze szczególnym uwzględnieniem struktury rodziny. </a:t>
          </a:r>
          <a:endParaRPr lang="en-US" sz="2100" b="1" kern="1200" dirty="0"/>
        </a:p>
      </dsp:txBody>
      <dsp:txXfrm>
        <a:off x="0" y="1087834"/>
        <a:ext cx="10515600" cy="1087834"/>
      </dsp:txXfrm>
    </dsp:sp>
    <dsp:sp modelId="{47957D08-E205-4A4A-88CB-CFE6CB2CE0ED}">
      <dsp:nvSpPr>
        <dsp:cNvPr id="0" name=""/>
        <dsp:cNvSpPr/>
      </dsp:nvSpPr>
      <dsp:spPr>
        <a:xfrm>
          <a:off x="0" y="2175669"/>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A98E20-D4FC-4DAF-9F34-291C23EF0832}">
      <dsp:nvSpPr>
        <dsp:cNvPr id="0" name=""/>
        <dsp:cNvSpPr/>
      </dsp:nvSpPr>
      <dsp:spPr>
        <a:xfrm>
          <a:off x="0" y="2175669"/>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pl-PL" sz="2100" kern="1200"/>
            <a:t>Poszerzenie wiedzy pracowników NGO z zakresu tworzenia lokalnych diagnoz, programów usług społecznych.</a:t>
          </a:r>
          <a:endParaRPr lang="en-US" sz="2100" kern="1200"/>
        </a:p>
      </dsp:txBody>
      <dsp:txXfrm>
        <a:off x="0" y="2175669"/>
        <a:ext cx="10515600" cy="1087834"/>
      </dsp:txXfrm>
    </dsp:sp>
    <dsp:sp modelId="{1C3381C0-0CC2-4966-BC35-112F840AF7D6}">
      <dsp:nvSpPr>
        <dsp:cNvPr id="0" name=""/>
        <dsp:cNvSpPr/>
      </dsp:nvSpPr>
      <dsp:spPr>
        <a:xfrm>
          <a:off x="0" y="3263503"/>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6E863C-601D-4162-99D2-8CDA7A77DEC0}">
      <dsp:nvSpPr>
        <dsp:cNvPr id="0" name=""/>
        <dsp:cNvSpPr/>
      </dsp:nvSpPr>
      <dsp:spPr>
        <a:xfrm>
          <a:off x="0" y="3263503"/>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pl-PL" sz="2100" kern="1200"/>
            <a:t>Korzyści płynące ze współpracy w realizacji usług społecznych pomiędzy NGO a CUS.</a:t>
          </a:r>
          <a:endParaRPr lang="en-US" sz="2100" kern="1200"/>
        </a:p>
      </dsp:txBody>
      <dsp:txXfrm>
        <a:off x="0" y="3263503"/>
        <a:ext cx="10515600" cy="10878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CB04A9-7202-413C-8385-A9B27C04D4A7}">
      <dsp:nvSpPr>
        <dsp:cNvPr id="0" name=""/>
        <dsp:cNvSpPr/>
      </dsp:nvSpPr>
      <dsp:spPr>
        <a:xfrm>
          <a:off x="0" y="0"/>
          <a:ext cx="1051560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DE8CDF-769F-4CA4-96C8-D592DF4D19B2}">
      <dsp:nvSpPr>
        <dsp:cNvPr id="0" name=""/>
        <dsp:cNvSpPr/>
      </dsp:nvSpPr>
      <dsp:spPr>
        <a:xfrm>
          <a:off x="0" y="0"/>
          <a:ext cx="10515600" cy="1088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pl-PL" sz="2300" kern="1200"/>
            <a:t>1) odejście od dominacji logiki selektywności wsparcia na rzecz zasady powszechności;</a:t>
          </a:r>
          <a:endParaRPr lang="en-US" sz="2300" kern="1200"/>
        </a:p>
      </dsp:txBody>
      <dsp:txXfrm>
        <a:off x="0" y="0"/>
        <a:ext cx="10515600" cy="1088136"/>
      </dsp:txXfrm>
    </dsp:sp>
    <dsp:sp modelId="{FC974F57-3394-4300-808B-17F9227EF709}">
      <dsp:nvSpPr>
        <dsp:cNvPr id="0" name=""/>
        <dsp:cNvSpPr/>
      </dsp:nvSpPr>
      <dsp:spPr>
        <a:xfrm>
          <a:off x="0" y="1088136"/>
          <a:ext cx="10515600" cy="0"/>
        </a:xfrm>
        <a:prstGeom prst="line">
          <a:avLst/>
        </a:prstGeom>
        <a:solidFill>
          <a:schemeClr val="accent5">
            <a:hueOff val="-2252848"/>
            <a:satOff val="-5806"/>
            <a:lumOff val="-3922"/>
            <a:alphaOff val="0"/>
          </a:schemeClr>
        </a:solidFill>
        <a:ln w="12700" cap="flat" cmpd="sng" algn="ctr">
          <a:solidFill>
            <a:schemeClr val="accent5">
              <a:hueOff val="-2252848"/>
              <a:satOff val="-5806"/>
              <a:lumOff val="-3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B9664D-F4E2-4C91-A8E6-ADCBD8D8D73A}">
      <dsp:nvSpPr>
        <dsp:cNvPr id="0" name=""/>
        <dsp:cNvSpPr/>
      </dsp:nvSpPr>
      <dsp:spPr>
        <a:xfrm>
          <a:off x="0" y="1088136"/>
          <a:ext cx="10515600" cy="1088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pl-PL" sz="2300" kern="1200"/>
            <a:t>2) personalizacji wsparcia usługowego i budowania relacji pomocowej opartej na współpracy specjalistów i mieszkańców;</a:t>
          </a:r>
          <a:endParaRPr lang="en-US" sz="2300" kern="1200"/>
        </a:p>
      </dsp:txBody>
      <dsp:txXfrm>
        <a:off x="0" y="1088136"/>
        <a:ext cx="10515600" cy="1088136"/>
      </dsp:txXfrm>
    </dsp:sp>
    <dsp:sp modelId="{3B7F849D-9F09-4889-8D59-902AE0D7A28E}">
      <dsp:nvSpPr>
        <dsp:cNvPr id="0" name=""/>
        <dsp:cNvSpPr/>
      </dsp:nvSpPr>
      <dsp:spPr>
        <a:xfrm>
          <a:off x="0" y="2176272"/>
          <a:ext cx="10515600" cy="0"/>
        </a:xfrm>
        <a:prstGeom prst="line">
          <a:avLst/>
        </a:prstGeom>
        <a:solidFill>
          <a:schemeClr val="accent5">
            <a:hueOff val="-4505695"/>
            <a:satOff val="-11613"/>
            <a:lumOff val="-7843"/>
            <a:alphaOff val="0"/>
          </a:schemeClr>
        </a:solidFill>
        <a:ln w="12700" cap="flat" cmpd="sng" algn="ctr">
          <a:solidFill>
            <a:schemeClr val="accent5">
              <a:hueOff val="-4505695"/>
              <a:satOff val="-11613"/>
              <a:lumOff val="-784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5AFD15-DF7C-4543-BF7F-7EE5C63A474B}">
      <dsp:nvSpPr>
        <dsp:cNvPr id="0" name=""/>
        <dsp:cNvSpPr/>
      </dsp:nvSpPr>
      <dsp:spPr>
        <a:xfrm>
          <a:off x="0" y="2176272"/>
          <a:ext cx="10515600" cy="1088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pl-PL" sz="2300" kern="1200"/>
            <a:t>3) integracji usług przy wykorzystaniu, zgodnie z zasadą pomocniczości, potencjału lokalnych usługodawców z różnych sektorów;</a:t>
          </a:r>
          <a:endParaRPr lang="en-US" sz="2300" kern="1200"/>
        </a:p>
      </dsp:txBody>
      <dsp:txXfrm>
        <a:off x="0" y="2176272"/>
        <a:ext cx="10515600" cy="1088136"/>
      </dsp:txXfrm>
    </dsp:sp>
    <dsp:sp modelId="{CF0F0F51-F2B0-4FB1-9AA0-B0C0629F40A0}">
      <dsp:nvSpPr>
        <dsp:cNvPr id="0" name=""/>
        <dsp:cNvSpPr/>
      </dsp:nvSpPr>
      <dsp:spPr>
        <a:xfrm>
          <a:off x="0" y="3264408"/>
          <a:ext cx="10515600" cy="0"/>
        </a:xfrm>
        <a:prstGeom prst="line">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53A866C-D7B2-4D6C-9AF8-79633A63D34D}">
      <dsp:nvSpPr>
        <dsp:cNvPr id="0" name=""/>
        <dsp:cNvSpPr/>
      </dsp:nvSpPr>
      <dsp:spPr>
        <a:xfrm>
          <a:off x="0" y="3264408"/>
          <a:ext cx="10515600" cy="1088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pl-PL" sz="2300" kern="1200"/>
            <a:t>4) otwarcie systemu pomocy społecznej na współpracę z podmiotami prowadzącymi działania z zakresu zdrowia, rehabilitacji, kultury i innych obszarów sfery społecznej.</a:t>
          </a:r>
          <a:endParaRPr lang="en-US" sz="2300" kern="1200"/>
        </a:p>
      </dsp:txBody>
      <dsp:txXfrm>
        <a:off x="0" y="3264408"/>
        <a:ext cx="10515600" cy="10881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2C0EDD-80F7-4FA4-9501-B9ABDA69D867}">
      <dsp:nvSpPr>
        <dsp:cNvPr id="0" name=""/>
        <dsp:cNvSpPr/>
      </dsp:nvSpPr>
      <dsp:spPr>
        <a:xfrm>
          <a:off x="0" y="1805"/>
          <a:ext cx="10515600" cy="91531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36F3160-132F-4155-9CFF-9BC7D2B4517B}">
      <dsp:nvSpPr>
        <dsp:cNvPr id="0" name=""/>
        <dsp:cNvSpPr/>
      </dsp:nvSpPr>
      <dsp:spPr>
        <a:xfrm>
          <a:off x="276881" y="207750"/>
          <a:ext cx="503420" cy="50342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E56A39-71CA-4F8C-BB36-1F1CDE20D940}">
      <dsp:nvSpPr>
        <dsp:cNvPr id="0" name=""/>
        <dsp:cNvSpPr/>
      </dsp:nvSpPr>
      <dsp:spPr>
        <a:xfrm>
          <a:off x="1057183" y="1805"/>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977900">
            <a:lnSpc>
              <a:spcPct val="100000"/>
            </a:lnSpc>
            <a:spcBef>
              <a:spcPct val="0"/>
            </a:spcBef>
            <a:spcAft>
              <a:spcPct val="35000"/>
            </a:spcAft>
            <a:buNone/>
          </a:pPr>
          <a:r>
            <a:rPr lang="pl-PL" sz="2200" kern="1200"/>
            <a:t>Model Alternatywnej Partycypacji NGO w rozwoju lokalnych usług społecznych.</a:t>
          </a:r>
          <a:endParaRPr lang="en-US" sz="2200" kern="1200"/>
        </a:p>
      </dsp:txBody>
      <dsp:txXfrm>
        <a:off x="1057183" y="1805"/>
        <a:ext cx="9458416" cy="915310"/>
      </dsp:txXfrm>
    </dsp:sp>
    <dsp:sp modelId="{8DCD3AAA-0395-4804-9215-2377DD6DF39B}">
      <dsp:nvSpPr>
        <dsp:cNvPr id="0" name=""/>
        <dsp:cNvSpPr/>
      </dsp:nvSpPr>
      <dsp:spPr>
        <a:xfrm>
          <a:off x="0" y="1145944"/>
          <a:ext cx="10515600" cy="91531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31B28E0-3114-415D-8DF0-226306170A79}">
      <dsp:nvSpPr>
        <dsp:cNvPr id="0" name=""/>
        <dsp:cNvSpPr/>
      </dsp:nvSpPr>
      <dsp:spPr>
        <a:xfrm>
          <a:off x="276881" y="1351889"/>
          <a:ext cx="503420" cy="50342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A454EA-E0A9-4A0F-8C2B-AC6D6BBA6ACF}">
      <dsp:nvSpPr>
        <dsp:cNvPr id="0" name=""/>
        <dsp:cNvSpPr/>
      </dsp:nvSpPr>
      <dsp:spPr>
        <a:xfrm>
          <a:off x="1057183" y="1145944"/>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977900">
            <a:lnSpc>
              <a:spcPct val="100000"/>
            </a:lnSpc>
            <a:spcBef>
              <a:spcPct val="0"/>
            </a:spcBef>
            <a:spcAft>
              <a:spcPct val="35000"/>
            </a:spcAft>
            <a:buNone/>
          </a:pPr>
          <a:r>
            <a:rPr lang="pl-PL" sz="2200" kern="1200"/>
            <a:t>Konsultacje w środowisku organizacji obywatelskich.</a:t>
          </a:r>
          <a:endParaRPr lang="en-US" sz="2200" kern="1200"/>
        </a:p>
      </dsp:txBody>
      <dsp:txXfrm>
        <a:off x="1057183" y="1145944"/>
        <a:ext cx="9458416" cy="915310"/>
      </dsp:txXfrm>
    </dsp:sp>
    <dsp:sp modelId="{36EF7A7A-4F05-4810-A599-311C6F7CD583}">
      <dsp:nvSpPr>
        <dsp:cNvPr id="0" name=""/>
        <dsp:cNvSpPr/>
      </dsp:nvSpPr>
      <dsp:spPr>
        <a:xfrm>
          <a:off x="0" y="2290082"/>
          <a:ext cx="10515600" cy="91531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35A1F7B-BC88-454C-9E1D-FE6D432FD45B}">
      <dsp:nvSpPr>
        <dsp:cNvPr id="0" name=""/>
        <dsp:cNvSpPr/>
      </dsp:nvSpPr>
      <dsp:spPr>
        <a:xfrm>
          <a:off x="276881" y="2496027"/>
          <a:ext cx="503420" cy="50342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01165D5-F6BA-4E4F-AEAD-6E53E5D44E21}">
      <dsp:nvSpPr>
        <dsp:cNvPr id="0" name=""/>
        <dsp:cNvSpPr/>
      </dsp:nvSpPr>
      <dsp:spPr>
        <a:xfrm>
          <a:off x="1057183" y="2290082"/>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977900">
            <a:lnSpc>
              <a:spcPct val="100000"/>
            </a:lnSpc>
            <a:spcBef>
              <a:spcPct val="0"/>
            </a:spcBef>
            <a:spcAft>
              <a:spcPct val="35000"/>
            </a:spcAft>
            <a:buNone/>
          </a:pPr>
          <a:r>
            <a:rPr lang="pl-PL" sz="2200" kern="1200"/>
            <a:t>Test MAP na wybranych terytoriach.</a:t>
          </a:r>
          <a:endParaRPr lang="en-US" sz="2200" kern="1200"/>
        </a:p>
      </dsp:txBody>
      <dsp:txXfrm>
        <a:off x="1057183" y="2290082"/>
        <a:ext cx="9458416" cy="915310"/>
      </dsp:txXfrm>
    </dsp:sp>
    <dsp:sp modelId="{A463E71D-6C11-462F-BCB4-AE5B2FE7CEC6}">
      <dsp:nvSpPr>
        <dsp:cNvPr id="0" name=""/>
        <dsp:cNvSpPr/>
      </dsp:nvSpPr>
      <dsp:spPr>
        <a:xfrm>
          <a:off x="0" y="3434221"/>
          <a:ext cx="10515600" cy="91531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A9E170-ADC4-4F4F-8489-AC8448859AFF}">
      <dsp:nvSpPr>
        <dsp:cNvPr id="0" name=""/>
        <dsp:cNvSpPr/>
      </dsp:nvSpPr>
      <dsp:spPr>
        <a:xfrm>
          <a:off x="276881" y="3640166"/>
          <a:ext cx="503420" cy="50342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085E4D2-E6D3-49F0-B024-81D9F9DCE525}">
      <dsp:nvSpPr>
        <dsp:cNvPr id="0" name=""/>
        <dsp:cNvSpPr/>
      </dsp:nvSpPr>
      <dsp:spPr>
        <a:xfrm>
          <a:off x="1057183" y="3434221"/>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977900">
            <a:lnSpc>
              <a:spcPct val="100000"/>
            </a:lnSpc>
            <a:spcBef>
              <a:spcPct val="0"/>
            </a:spcBef>
            <a:spcAft>
              <a:spcPct val="35000"/>
            </a:spcAft>
            <a:buNone/>
          </a:pPr>
          <a:r>
            <a:rPr lang="pl-PL" sz="2200" kern="1200"/>
            <a:t>Reasumpcja testu MAP wraz z porównaniem efektywności wariantów partycypacji</a:t>
          </a:r>
          <a:endParaRPr lang="en-US" sz="2200" kern="1200"/>
        </a:p>
      </dsp:txBody>
      <dsp:txXfrm>
        <a:off x="1057183" y="3434221"/>
        <a:ext cx="9458416" cy="91531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E1F40E5-E1C8-44C7-A0A4-28F80D60D182}"/>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1F78A813-98A2-4E71-B6F9-11B59C2FEA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14DC6D6D-73C2-4F06-9C11-3B0FACD10749}"/>
              </a:ext>
            </a:extLst>
          </p:cNvPr>
          <p:cNvSpPr>
            <a:spLocks noGrp="1"/>
          </p:cNvSpPr>
          <p:nvPr>
            <p:ph type="dt" sz="half" idx="10"/>
          </p:nvPr>
        </p:nvSpPr>
        <p:spPr/>
        <p:txBody>
          <a:bodyPr/>
          <a:lstStyle/>
          <a:p>
            <a:fld id="{C00A175B-6D0D-4AB3-B702-10005D469A6E}" type="datetimeFigureOut">
              <a:rPr lang="pl-PL" smtClean="0"/>
              <a:t>12.10.2022</a:t>
            </a:fld>
            <a:endParaRPr lang="pl-PL"/>
          </a:p>
        </p:txBody>
      </p:sp>
      <p:sp>
        <p:nvSpPr>
          <p:cNvPr id="5" name="Symbol zastępczy stopki 4">
            <a:extLst>
              <a:ext uri="{FF2B5EF4-FFF2-40B4-BE49-F238E27FC236}">
                <a16:creationId xmlns:a16="http://schemas.microsoft.com/office/drawing/2014/main" id="{DD320E1D-5323-440D-928D-F82AE9E73F3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4364726D-7292-4302-846B-F3AC21C21A2F}"/>
              </a:ext>
            </a:extLst>
          </p:cNvPr>
          <p:cNvSpPr>
            <a:spLocks noGrp="1"/>
          </p:cNvSpPr>
          <p:nvPr>
            <p:ph type="sldNum" sz="quarter" idx="12"/>
          </p:nvPr>
        </p:nvSpPr>
        <p:spPr/>
        <p:txBody>
          <a:bodyPr/>
          <a:lstStyle/>
          <a:p>
            <a:fld id="{953E818B-6251-4557-956B-3AA8EAEF3D71}" type="slidenum">
              <a:rPr lang="pl-PL" smtClean="0"/>
              <a:t>‹#›</a:t>
            </a:fld>
            <a:endParaRPr lang="pl-PL"/>
          </a:p>
        </p:txBody>
      </p:sp>
    </p:spTree>
    <p:extLst>
      <p:ext uri="{BB962C8B-B14F-4D97-AF65-F5344CB8AC3E}">
        <p14:creationId xmlns:p14="http://schemas.microsoft.com/office/powerpoint/2010/main" val="3974173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FEC8E10-D5DA-4B53-B2BA-1465F47644F9}"/>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07DD4C04-AB48-41C6-85BF-15A9F9B90362}"/>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29E9D7D4-CA2D-4ADF-B78F-D2CC82F862AE}"/>
              </a:ext>
            </a:extLst>
          </p:cNvPr>
          <p:cNvSpPr>
            <a:spLocks noGrp="1"/>
          </p:cNvSpPr>
          <p:nvPr>
            <p:ph type="dt" sz="half" idx="10"/>
          </p:nvPr>
        </p:nvSpPr>
        <p:spPr/>
        <p:txBody>
          <a:bodyPr/>
          <a:lstStyle/>
          <a:p>
            <a:fld id="{C00A175B-6D0D-4AB3-B702-10005D469A6E}" type="datetimeFigureOut">
              <a:rPr lang="pl-PL" smtClean="0"/>
              <a:t>12.10.2022</a:t>
            </a:fld>
            <a:endParaRPr lang="pl-PL"/>
          </a:p>
        </p:txBody>
      </p:sp>
      <p:sp>
        <p:nvSpPr>
          <p:cNvPr id="5" name="Symbol zastępczy stopki 4">
            <a:extLst>
              <a:ext uri="{FF2B5EF4-FFF2-40B4-BE49-F238E27FC236}">
                <a16:creationId xmlns:a16="http://schemas.microsoft.com/office/drawing/2014/main" id="{17B0C62D-9AC2-407B-B1A1-F9EECB75F1A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FA68E786-8CD4-4A39-A33C-206014499A9D}"/>
              </a:ext>
            </a:extLst>
          </p:cNvPr>
          <p:cNvSpPr>
            <a:spLocks noGrp="1"/>
          </p:cNvSpPr>
          <p:nvPr>
            <p:ph type="sldNum" sz="quarter" idx="12"/>
          </p:nvPr>
        </p:nvSpPr>
        <p:spPr/>
        <p:txBody>
          <a:bodyPr/>
          <a:lstStyle/>
          <a:p>
            <a:fld id="{953E818B-6251-4557-956B-3AA8EAEF3D71}" type="slidenum">
              <a:rPr lang="pl-PL" smtClean="0"/>
              <a:t>‹#›</a:t>
            </a:fld>
            <a:endParaRPr lang="pl-PL"/>
          </a:p>
        </p:txBody>
      </p:sp>
    </p:spTree>
    <p:extLst>
      <p:ext uri="{BB962C8B-B14F-4D97-AF65-F5344CB8AC3E}">
        <p14:creationId xmlns:p14="http://schemas.microsoft.com/office/powerpoint/2010/main" val="627897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EA6B3610-30CA-4ABD-9405-784C1E8F9E5F}"/>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FD4C1520-3B22-439B-91FF-92767FE2382F}"/>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99E96E6D-8342-466B-9682-5EB9124C17DF}"/>
              </a:ext>
            </a:extLst>
          </p:cNvPr>
          <p:cNvSpPr>
            <a:spLocks noGrp="1"/>
          </p:cNvSpPr>
          <p:nvPr>
            <p:ph type="dt" sz="half" idx="10"/>
          </p:nvPr>
        </p:nvSpPr>
        <p:spPr/>
        <p:txBody>
          <a:bodyPr/>
          <a:lstStyle/>
          <a:p>
            <a:fld id="{C00A175B-6D0D-4AB3-B702-10005D469A6E}" type="datetimeFigureOut">
              <a:rPr lang="pl-PL" smtClean="0"/>
              <a:t>12.10.2022</a:t>
            </a:fld>
            <a:endParaRPr lang="pl-PL"/>
          </a:p>
        </p:txBody>
      </p:sp>
      <p:sp>
        <p:nvSpPr>
          <p:cNvPr id="5" name="Symbol zastępczy stopki 4">
            <a:extLst>
              <a:ext uri="{FF2B5EF4-FFF2-40B4-BE49-F238E27FC236}">
                <a16:creationId xmlns:a16="http://schemas.microsoft.com/office/drawing/2014/main" id="{35DE5A16-EB69-4739-99FF-24EBD093771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B2527F71-6E35-4D59-B588-50BD57D26D51}"/>
              </a:ext>
            </a:extLst>
          </p:cNvPr>
          <p:cNvSpPr>
            <a:spLocks noGrp="1"/>
          </p:cNvSpPr>
          <p:nvPr>
            <p:ph type="sldNum" sz="quarter" idx="12"/>
          </p:nvPr>
        </p:nvSpPr>
        <p:spPr/>
        <p:txBody>
          <a:bodyPr/>
          <a:lstStyle/>
          <a:p>
            <a:fld id="{953E818B-6251-4557-956B-3AA8EAEF3D71}" type="slidenum">
              <a:rPr lang="pl-PL" smtClean="0"/>
              <a:t>‹#›</a:t>
            </a:fld>
            <a:endParaRPr lang="pl-PL"/>
          </a:p>
        </p:txBody>
      </p:sp>
    </p:spTree>
    <p:extLst>
      <p:ext uri="{BB962C8B-B14F-4D97-AF65-F5344CB8AC3E}">
        <p14:creationId xmlns:p14="http://schemas.microsoft.com/office/powerpoint/2010/main" val="23102908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FD0689C5-E614-460C-9E02-ABC4E187158A}" type="datetimeFigureOut">
              <a:rPr lang="pl-PL" smtClean="0"/>
              <a:t>12.10.2022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735DA40-AA7F-4B95-BFEA-E83CE423A4B0}" type="slidenum">
              <a:rPr lang="pl-PL" smtClean="0"/>
              <a:t>‹#›</a:t>
            </a:fld>
            <a:endParaRPr lang="pl-PL"/>
          </a:p>
        </p:txBody>
      </p:sp>
    </p:spTree>
    <p:extLst>
      <p:ext uri="{BB962C8B-B14F-4D97-AF65-F5344CB8AC3E}">
        <p14:creationId xmlns:p14="http://schemas.microsoft.com/office/powerpoint/2010/main" val="769736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C06B94-A27A-4BF5-8F1E-8B02F2F7615F}"/>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3FFE10CD-D85C-4353-AC03-CEC78EA38D09}"/>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B5B55FCD-23BE-4E89-924A-451F5EF43C15}"/>
              </a:ext>
            </a:extLst>
          </p:cNvPr>
          <p:cNvSpPr>
            <a:spLocks noGrp="1"/>
          </p:cNvSpPr>
          <p:nvPr>
            <p:ph type="dt" sz="half" idx="10"/>
          </p:nvPr>
        </p:nvSpPr>
        <p:spPr/>
        <p:txBody>
          <a:bodyPr/>
          <a:lstStyle/>
          <a:p>
            <a:fld id="{C00A175B-6D0D-4AB3-B702-10005D469A6E}" type="datetimeFigureOut">
              <a:rPr lang="pl-PL" smtClean="0"/>
              <a:t>12.10.2022</a:t>
            </a:fld>
            <a:endParaRPr lang="pl-PL"/>
          </a:p>
        </p:txBody>
      </p:sp>
      <p:sp>
        <p:nvSpPr>
          <p:cNvPr id="5" name="Symbol zastępczy stopki 4">
            <a:extLst>
              <a:ext uri="{FF2B5EF4-FFF2-40B4-BE49-F238E27FC236}">
                <a16:creationId xmlns:a16="http://schemas.microsoft.com/office/drawing/2014/main" id="{C5D9691A-0F14-4FDB-89AF-1C6504722D2A}"/>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55C7E1AB-0EF0-485D-8440-979946354AAA}"/>
              </a:ext>
            </a:extLst>
          </p:cNvPr>
          <p:cNvSpPr>
            <a:spLocks noGrp="1"/>
          </p:cNvSpPr>
          <p:nvPr>
            <p:ph type="sldNum" sz="quarter" idx="12"/>
          </p:nvPr>
        </p:nvSpPr>
        <p:spPr/>
        <p:txBody>
          <a:bodyPr/>
          <a:lstStyle/>
          <a:p>
            <a:fld id="{953E818B-6251-4557-956B-3AA8EAEF3D71}" type="slidenum">
              <a:rPr lang="pl-PL" smtClean="0"/>
              <a:t>‹#›</a:t>
            </a:fld>
            <a:endParaRPr lang="pl-PL"/>
          </a:p>
        </p:txBody>
      </p:sp>
    </p:spTree>
    <p:extLst>
      <p:ext uri="{BB962C8B-B14F-4D97-AF65-F5344CB8AC3E}">
        <p14:creationId xmlns:p14="http://schemas.microsoft.com/office/powerpoint/2010/main" val="743233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1B555DC-E419-49F3-B00F-26D4791E5DE9}"/>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EA481F93-367F-41DE-8629-D9834901FF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8D7CA253-BEAF-4A5D-82E3-082FC2639AE8}"/>
              </a:ext>
            </a:extLst>
          </p:cNvPr>
          <p:cNvSpPr>
            <a:spLocks noGrp="1"/>
          </p:cNvSpPr>
          <p:nvPr>
            <p:ph type="dt" sz="half" idx="10"/>
          </p:nvPr>
        </p:nvSpPr>
        <p:spPr/>
        <p:txBody>
          <a:bodyPr/>
          <a:lstStyle/>
          <a:p>
            <a:fld id="{C00A175B-6D0D-4AB3-B702-10005D469A6E}" type="datetimeFigureOut">
              <a:rPr lang="pl-PL" smtClean="0"/>
              <a:t>12.10.2022</a:t>
            </a:fld>
            <a:endParaRPr lang="pl-PL"/>
          </a:p>
        </p:txBody>
      </p:sp>
      <p:sp>
        <p:nvSpPr>
          <p:cNvPr id="5" name="Symbol zastępczy stopki 4">
            <a:extLst>
              <a:ext uri="{FF2B5EF4-FFF2-40B4-BE49-F238E27FC236}">
                <a16:creationId xmlns:a16="http://schemas.microsoft.com/office/drawing/2014/main" id="{DD5C1E37-3FDC-4E86-8F6F-3480FE04620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A300BD27-A044-4849-814B-1AC1E8BEA3A2}"/>
              </a:ext>
            </a:extLst>
          </p:cNvPr>
          <p:cNvSpPr>
            <a:spLocks noGrp="1"/>
          </p:cNvSpPr>
          <p:nvPr>
            <p:ph type="sldNum" sz="quarter" idx="12"/>
          </p:nvPr>
        </p:nvSpPr>
        <p:spPr/>
        <p:txBody>
          <a:bodyPr/>
          <a:lstStyle/>
          <a:p>
            <a:fld id="{953E818B-6251-4557-956B-3AA8EAEF3D71}" type="slidenum">
              <a:rPr lang="pl-PL" smtClean="0"/>
              <a:t>‹#›</a:t>
            </a:fld>
            <a:endParaRPr lang="pl-PL"/>
          </a:p>
        </p:txBody>
      </p:sp>
    </p:spTree>
    <p:extLst>
      <p:ext uri="{BB962C8B-B14F-4D97-AF65-F5344CB8AC3E}">
        <p14:creationId xmlns:p14="http://schemas.microsoft.com/office/powerpoint/2010/main" val="3429812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192DB4D-9EA3-4A27-9821-88FC35915F75}"/>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1CFA84BC-4F6A-4AAC-BC81-EB0266B0E3C6}"/>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3D73CE61-2CA6-4A01-932F-29A1F97460C1}"/>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FE979E62-89F6-4F9A-A773-A538232F850D}"/>
              </a:ext>
            </a:extLst>
          </p:cNvPr>
          <p:cNvSpPr>
            <a:spLocks noGrp="1"/>
          </p:cNvSpPr>
          <p:nvPr>
            <p:ph type="dt" sz="half" idx="10"/>
          </p:nvPr>
        </p:nvSpPr>
        <p:spPr/>
        <p:txBody>
          <a:bodyPr/>
          <a:lstStyle/>
          <a:p>
            <a:fld id="{C00A175B-6D0D-4AB3-B702-10005D469A6E}" type="datetimeFigureOut">
              <a:rPr lang="pl-PL" smtClean="0"/>
              <a:t>12.10.2022</a:t>
            </a:fld>
            <a:endParaRPr lang="pl-PL"/>
          </a:p>
        </p:txBody>
      </p:sp>
      <p:sp>
        <p:nvSpPr>
          <p:cNvPr id="6" name="Symbol zastępczy stopki 5">
            <a:extLst>
              <a:ext uri="{FF2B5EF4-FFF2-40B4-BE49-F238E27FC236}">
                <a16:creationId xmlns:a16="http://schemas.microsoft.com/office/drawing/2014/main" id="{E3C48E98-F2BD-4C2E-BD3F-5C410C109853}"/>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4EE497BA-C86D-471E-84C5-D7ED68EC22D3}"/>
              </a:ext>
            </a:extLst>
          </p:cNvPr>
          <p:cNvSpPr>
            <a:spLocks noGrp="1"/>
          </p:cNvSpPr>
          <p:nvPr>
            <p:ph type="sldNum" sz="quarter" idx="12"/>
          </p:nvPr>
        </p:nvSpPr>
        <p:spPr/>
        <p:txBody>
          <a:bodyPr/>
          <a:lstStyle/>
          <a:p>
            <a:fld id="{953E818B-6251-4557-956B-3AA8EAEF3D71}" type="slidenum">
              <a:rPr lang="pl-PL" smtClean="0"/>
              <a:t>‹#›</a:t>
            </a:fld>
            <a:endParaRPr lang="pl-PL"/>
          </a:p>
        </p:txBody>
      </p:sp>
    </p:spTree>
    <p:extLst>
      <p:ext uri="{BB962C8B-B14F-4D97-AF65-F5344CB8AC3E}">
        <p14:creationId xmlns:p14="http://schemas.microsoft.com/office/powerpoint/2010/main" val="687502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01D2DDF-5305-4D60-834C-3B84795EA7C3}"/>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3A4C908E-39DF-41C5-86F9-14D98B0033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95F15633-AFB6-45F4-B16B-0DE365F51589}"/>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2EA3AFBF-5C1A-43CB-9D9D-66592E9CE7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F40EFF63-80E4-4585-B774-82A8762F8F90}"/>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46764F16-A194-481C-AF58-DBBE6FB5DD8E}"/>
              </a:ext>
            </a:extLst>
          </p:cNvPr>
          <p:cNvSpPr>
            <a:spLocks noGrp="1"/>
          </p:cNvSpPr>
          <p:nvPr>
            <p:ph type="dt" sz="half" idx="10"/>
          </p:nvPr>
        </p:nvSpPr>
        <p:spPr/>
        <p:txBody>
          <a:bodyPr/>
          <a:lstStyle/>
          <a:p>
            <a:fld id="{C00A175B-6D0D-4AB3-B702-10005D469A6E}" type="datetimeFigureOut">
              <a:rPr lang="pl-PL" smtClean="0"/>
              <a:t>12.10.2022</a:t>
            </a:fld>
            <a:endParaRPr lang="pl-PL"/>
          </a:p>
        </p:txBody>
      </p:sp>
      <p:sp>
        <p:nvSpPr>
          <p:cNvPr id="8" name="Symbol zastępczy stopki 7">
            <a:extLst>
              <a:ext uri="{FF2B5EF4-FFF2-40B4-BE49-F238E27FC236}">
                <a16:creationId xmlns:a16="http://schemas.microsoft.com/office/drawing/2014/main" id="{CACA781F-1B7D-41F4-858B-14E44EB822F4}"/>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760E22C4-DEAD-4A97-A9A2-8421CA53553E}"/>
              </a:ext>
            </a:extLst>
          </p:cNvPr>
          <p:cNvSpPr>
            <a:spLocks noGrp="1"/>
          </p:cNvSpPr>
          <p:nvPr>
            <p:ph type="sldNum" sz="quarter" idx="12"/>
          </p:nvPr>
        </p:nvSpPr>
        <p:spPr/>
        <p:txBody>
          <a:bodyPr/>
          <a:lstStyle/>
          <a:p>
            <a:fld id="{953E818B-6251-4557-956B-3AA8EAEF3D71}" type="slidenum">
              <a:rPr lang="pl-PL" smtClean="0"/>
              <a:t>‹#›</a:t>
            </a:fld>
            <a:endParaRPr lang="pl-PL"/>
          </a:p>
        </p:txBody>
      </p:sp>
    </p:spTree>
    <p:extLst>
      <p:ext uri="{BB962C8B-B14F-4D97-AF65-F5344CB8AC3E}">
        <p14:creationId xmlns:p14="http://schemas.microsoft.com/office/powerpoint/2010/main" val="1581915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A351AB7-219F-4A95-9342-3E0A057BA033}"/>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DFF685F5-5460-4E67-BAFD-8022A8CE8196}"/>
              </a:ext>
            </a:extLst>
          </p:cNvPr>
          <p:cNvSpPr>
            <a:spLocks noGrp="1"/>
          </p:cNvSpPr>
          <p:nvPr>
            <p:ph type="dt" sz="half" idx="10"/>
          </p:nvPr>
        </p:nvSpPr>
        <p:spPr/>
        <p:txBody>
          <a:bodyPr/>
          <a:lstStyle/>
          <a:p>
            <a:fld id="{C00A175B-6D0D-4AB3-B702-10005D469A6E}" type="datetimeFigureOut">
              <a:rPr lang="pl-PL" smtClean="0"/>
              <a:t>12.10.2022</a:t>
            </a:fld>
            <a:endParaRPr lang="pl-PL"/>
          </a:p>
        </p:txBody>
      </p:sp>
      <p:sp>
        <p:nvSpPr>
          <p:cNvPr id="4" name="Symbol zastępczy stopki 3">
            <a:extLst>
              <a:ext uri="{FF2B5EF4-FFF2-40B4-BE49-F238E27FC236}">
                <a16:creationId xmlns:a16="http://schemas.microsoft.com/office/drawing/2014/main" id="{15C58A68-27EC-4AE6-9D64-7500239FEA7A}"/>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1ECA3499-7091-4E7E-81F6-05F538302CED}"/>
              </a:ext>
            </a:extLst>
          </p:cNvPr>
          <p:cNvSpPr>
            <a:spLocks noGrp="1"/>
          </p:cNvSpPr>
          <p:nvPr>
            <p:ph type="sldNum" sz="quarter" idx="12"/>
          </p:nvPr>
        </p:nvSpPr>
        <p:spPr/>
        <p:txBody>
          <a:bodyPr/>
          <a:lstStyle/>
          <a:p>
            <a:fld id="{953E818B-6251-4557-956B-3AA8EAEF3D71}" type="slidenum">
              <a:rPr lang="pl-PL" smtClean="0"/>
              <a:t>‹#›</a:t>
            </a:fld>
            <a:endParaRPr lang="pl-PL"/>
          </a:p>
        </p:txBody>
      </p:sp>
    </p:spTree>
    <p:extLst>
      <p:ext uri="{BB962C8B-B14F-4D97-AF65-F5344CB8AC3E}">
        <p14:creationId xmlns:p14="http://schemas.microsoft.com/office/powerpoint/2010/main" val="576678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544CBE51-C7D2-4C3F-98EF-6D22B2152784}"/>
              </a:ext>
            </a:extLst>
          </p:cNvPr>
          <p:cNvSpPr>
            <a:spLocks noGrp="1"/>
          </p:cNvSpPr>
          <p:nvPr>
            <p:ph type="dt" sz="half" idx="10"/>
          </p:nvPr>
        </p:nvSpPr>
        <p:spPr/>
        <p:txBody>
          <a:bodyPr/>
          <a:lstStyle/>
          <a:p>
            <a:fld id="{C00A175B-6D0D-4AB3-B702-10005D469A6E}" type="datetimeFigureOut">
              <a:rPr lang="pl-PL" smtClean="0"/>
              <a:t>12.10.2022</a:t>
            </a:fld>
            <a:endParaRPr lang="pl-PL"/>
          </a:p>
        </p:txBody>
      </p:sp>
      <p:sp>
        <p:nvSpPr>
          <p:cNvPr id="3" name="Symbol zastępczy stopki 2">
            <a:extLst>
              <a:ext uri="{FF2B5EF4-FFF2-40B4-BE49-F238E27FC236}">
                <a16:creationId xmlns:a16="http://schemas.microsoft.com/office/drawing/2014/main" id="{DFFC2C81-248E-4893-BB48-9DBBAA5CA1A1}"/>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3138D60C-F48E-4D5D-8877-594C68B211D7}"/>
              </a:ext>
            </a:extLst>
          </p:cNvPr>
          <p:cNvSpPr>
            <a:spLocks noGrp="1"/>
          </p:cNvSpPr>
          <p:nvPr>
            <p:ph type="sldNum" sz="quarter" idx="12"/>
          </p:nvPr>
        </p:nvSpPr>
        <p:spPr/>
        <p:txBody>
          <a:bodyPr/>
          <a:lstStyle/>
          <a:p>
            <a:fld id="{953E818B-6251-4557-956B-3AA8EAEF3D71}" type="slidenum">
              <a:rPr lang="pl-PL" smtClean="0"/>
              <a:t>‹#›</a:t>
            </a:fld>
            <a:endParaRPr lang="pl-PL"/>
          </a:p>
        </p:txBody>
      </p:sp>
    </p:spTree>
    <p:extLst>
      <p:ext uri="{BB962C8B-B14F-4D97-AF65-F5344CB8AC3E}">
        <p14:creationId xmlns:p14="http://schemas.microsoft.com/office/powerpoint/2010/main" val="1531669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A8C9F01-F5F0-4AD8-B3B4-2EBF1D23F5B9}"/>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257AD32D-DA63-4476-B8FD-249A74607E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6DF6974A-8E41-4302-AEFD-A4810B37D4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F6F52A63-9A98-498C-A234-85F65F28F7E0}"/>
              </a:ext>
            </a:extLst>
          </p:cNvPr>
          <p:cNvSpPr>
            <a:spLocks noGrp="1"/>
          </p:cNvSpPr>
          <p:nvPr>
            <p:ph type="dt" sz="half" idx="10"/>
          </p:nvPr>
        </p:nvSpPr>
        <p:spPr/>
        <p:txBody>
          <a:bodyPr/>
          <a:lstStyle/>
          <a:p>
            <a:fld id="{C00A175B-6D0D-4AB3-B702-10005D469A6E}" type="datetimeFigureOut">
              <a:rPr lang="pl-PL" smtClean="0"/>
              <a:t>12.10.2022</a:t>
            </a:fld>
            <a:endParaRPr lang="pl-PL"/>
          </a:p>
        </p:txBody>
      </p:sp>
      <p:sp>
        <p:nvSpPr>
          <p:cNvPr id="6" name="Symbol zastępczy stopki 5">
            <a:extLst>
              <a:ext uri="{FF2B5EF4-FFF2-40B4-BE49-F238E27FC236}">
                <a16:creationId xmlns:a16="http://schemas.microsoft.com/office/drawing/2014/main" id="{307273A0-3873-4CDA-9511-CADB18AEDA95}"/>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39C0C198-540E-4FC3-9E43-EB02C7E431B9}"/>
              </a:ext>
            </a:extLst>
          </p:cNvPr>
          <p:cNvSpPr>
            <a:spLocks noGrp="1"/>
          </p:cNvSpPr>
          <p:nvPr>
            <p:ph type="sldNum" sz="quarter" idx="12"/>
          </p:nvPr>
        </p:nvSpPr>
        <p:spPr/>
        <p:txBody>
          <a:bodyPr/>
          <a:lstStyle/>
          <a:p>
            <a:fld id="{953E818B-6251-4557-956B-3AA8EAEF3D71}" type="slidenum">
              <a:rPr lang="pl-PL" smtClean="0"/>
              <a:t>‹#›</a:t>
            </a:fld>
            <a:endParaRPr lang="pl-PL"/>
          </a:p>
        </p:txBody>
      </p:sp>
    </p:spTree>
    <p:extLst>
      <p:ext uri="{BB962C8B-B14F-4D97-AF65-F5344CB8AC3E}">
        <p14:creationId xmlns:p14="http://schemas.microsoft.com/office/powerpoint/2010/main" val="1998950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2C4F2B8-D9C8-482A-9311-081763F7393F}"/>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F883F2A0-457E-4AE3-9F05-C2ED92EB86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B38A1517-9101-4EE9-80CD-5FEC269F10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A279AB04-DB6D-481B-8257-D9FFD85DB55C}"/>
              </a:ext>
            </a:extLst>
          </p:cNvPr>
          <p:cNvSpPr>
            <a:spLocks noGrp="1"/>
          </p:cNvSpPr>
          <p:nvPr>
            <p:ph type="dt" sz="half" idx="10"/>
          </p:nvPr>
        </p:nvSpPr>
        <p:spPr/>
        <p:txBody>
          <a:bodyPr/>
          <a:lstStyle/>
          <a:p>
            <a:fld id="{C00A175B-6D0D-4AB3-B702-10005D469A6E}" type="datetimeFigureOut">
              <a:rPr lang="pl-PL" smtClean="0"/>
              <a:t>12.10.2022</a:t>
            </a:fld>
            <a:endParaRPr lang="pl-PL"/>
          </a:p>
        </p:txBody>
      </p:sp>
      <p:sp>
        <p:nvSpPr>
          <p:cNvPr id="6" name="Symbol zastępczy stopki 5">
            <a:extLst>
              <a:ext uri="{FF2B5EF4-FFF2-40B4-BE49-F238E27FC236}">
                <a16:creationId xmlns:a16="http://schemas.microsoft.com/office/drawing/2014/main" id="{1AAB8823-D2E7-4C2D-A9D6-5BEF9B3CB859}"/>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2615DA1A-8440-4D75-85E8-722D55C4F077}"/>
              </a:ext>
            </a:extLst>
          </p:cNvPr>
          <p:cNvSpPr>
            <a:spLocks noGrp="1"/>
          </p:cNvSpPr>
          <p:nvPr>
            <p:ph type="sldNum" sz="quarter" idx="12"/>
          </p:nvPr>
        </p:nvSpPr>
        <p:spPr/>
        <p:txBody>
          <a:bodyPr/>
          <a:lstStyle/>
          <a:p>
            <a:fld id="{953E818B-6251-4557-956B-3AA8EAEF3D71}" type="slidenum">
              <a:rPr lang="pl-PL" smtClean="0"/>
              <a:t>‹#›</a:t>
            </a:fld>
            <a:endParaRPr lang="pl-PL"/>
          </a:p>
        </p:txBody>
      </p:sp>
    </p:spTree>
    <p:extLst>
      <p:ext uri="{BB962C8B-B14F-4D97-AF65-F5344CB8AC3E}">
        <p14:creationId xmlns:p14="http://schemas.microsoft.com/office/powerpoint/2010/main" val="3070135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0422EC8A-F695-4EF3-9956-BC6A445670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8A023350-BD5D-4CCB-B652-B212B78AC7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2FDA972-D3D2-4651-B26D-4C4BD92B3F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0A175B-6D0D-4AB3-B702-10005D469A6E}" type="datetimeFigureOut">
              <a:rPr lang="pl-PL" smtClean="0"/>
              <a:t>12.10.2022</a:t>
            </a:fld>
            <a:endParaRPr lang="pl-PL"/>
          </a:p>
        </p:txBody>
      </p:sp>
      <p:sp>
        <p:nvSpPr>
          <p:cNvPr id="5" name="Symbol zastępczy stopki 4">
            <a:extLst>
              <a:ext uri="{FF2B5EF4-FFF2-40B4-BE49-F238E27FC236}">
                <a16:creationId xmlns:a16="http://schemas.microsoft.com/office/drawing/2014/main" id="{3A57D1DD-3523-421D-B42F-5BF496EB54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4461F68D-FD94-4F51-A450-63F2706633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3E818B-6251-4557-956B-3AA8EAEF3D71}" type="slidenum">
              <a:rPr lang="pl-PL" smtClean="0"/>
              <a:t>‹#›</a:t>
            </a:fld>
            <a:endParaRPr lang="pl-PL"/>
          </a:p>
        </p:txBody>
      </p:sp>
    </p:spTree>
    <p:extLst>
      <p:ext uri="{BB962C8B-B14F-4D97-AF65-F5344CB8AC3E}">
        <p14:creationId xmlns:p14="http://schemas.microsoft.com/office/powerpoint/2010/main" val="1813776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0689C5-E614-460C-9E02-ABC4E187158A}" type="datetimeFigureOut">
              <a:rPr lang="pl-PL" smtClean="0"/>
              <a:t>12.10.2022</a:t>
            </a:fld>
            <a:endParaRPr lang="pl-PL"/>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35DA40-AA7F-4B95-BFEA-E83CE423A4B0}" type="slidenum">
              <a:rPr lang="pl-PL" smtClean="0"/>
              <a:t>‹#›</a:t>
            </a:fld>
            <a:endParaRPr lang="pl-PL"/>
          </a:p>
        </p:txBody>
      </p:sp>
    </p:spTree>
    <p:extLst>
      <p:ext uri="{BB962C8B-B14F-4D97-AF65-F5344CB8AC3E}">
        <p14:creationId xmlns:p14="http://schemas.microsoft.com/office/powerpoint/2010/main" val="1990115675"/>
      </p:ext>
    </p:extLst>
  </p:cSld>
  <p:clrMap bg1="lt1" tx1="dk1" bg2="lt2" tx2="dk2" accent1="accent1" accent2="accent2" accent3="accent3" accent4="accent4" accent5="accent5" accent6="accent6" hlink="hlink" folHlink="folHlink"/>
  <p:sldLayoutIdLst>
    <p:sldLayoutId id="2147483674"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A4E8BA7-2E73-4CB8-91C8-E88A112A0FC3}"/>
              </a:ext>
            </a:extLst>
          </p:cNvPr>
          <p:cNvSpPr>
            <a:spLocks noGrp="1"/>
          </p:cNvSpPr>
          <p:nvPr>
            <p:ph type="ctrTitle"/>
          </p:nvPr>
        </p:nvSpPr>
        <p:spPr>
          <a:xfrm>
            <a:off x="2006600" y="114300"/>
            <a:ext cx="10058400" cy="1232407"/>
          </a:xfrm>
        </p:spPr>
        <p:txBody>
          <a:bodyPr>
            <a:normAutofit/>
          </a:bodyPr>
          <a:lstStyle/>
          <a:p>
            <a:endParaRPr lang="pl-PL" dirty="0"/>
          </a:p>
        </p:txBody>
      </p:sp>
      <p:sp>
        <p:nvSpPr>
          <p:cNvPr id="3" name="Podtytuł 2">
            <a:extLst>
              <a:ext uri="{FF2B5EF4-FFF2-40B4-BE49-F238E27FC236}">
                <a16:creationId xmlns:a16="http://schemas.microsoft.com/office/drawing/2014/main" id="{F0A8F76D-9DD6-45FB-8D5B-106517001BA1}"/>
              </a:ext>
            </a:extLst>
          </p:cNvPr>
          <p:cNvSpPr>
            <a:spLocks noGrp="1"/>
          </p:cNvSpPr>
          <p:nvPr>
            <p:ph type="subTitle" idx="1"/>
          </p:nvPr>
        </p:nvSpPr>
        <p:spPr>
          <a:xfrm>
            <a:off x="165100" y="1485900"/>
            <a:ext cx="11899900" cy="4203700"/>
          </a:xfrm>
        </p:spPr>
        <p:txBody>
          <a:bodyPr>
            <a:normAutofit/>
          </a:bodyPr>
          <a:lstStyle/>
          <a:p>
            <a:endParaRPr lang="pl-PL" dirty="0"/>
          </a:p>
          <a:p>
            <a:endParaRPr lang="pl-PL" dirty="0"/>
          </a:p>
          <a:p>
            <a:r>
              <a:rPr lang="pl-PL" sz="3600" dirty="0"/>
              <a:t>WZMOCNIENIE KOMPETENCJI LIDERÓW NGO.</a:t>
            </a:r>
          </a:p>
          <a:p>
            <a:r>
              <a:rPr lang="pl-PL" sz="3600" dirty="0"/>
              <a:t> W PERSPEKTYWIE ORGANIZACJI I ZARZĄDZANIA </a:t>
            </a:r>
          </a:p>
          <a:p>
            <a:r>
              <a:rPr lang="pl-PL" sz="3600" dirty="0"/>
              <a:t>USŁUGAMI SPOŁECZNYMI.</a:t>
            </a:r>
          </a:p>
          <a:p>
            <a:endParaRPr lang="pl-PL" dirty="0"/>
          </a:p>
          <a:p>
            <a:r>
              <a:rPr lang="pl-PL" dirty="0"/>
              <a:t>Dr Marta Komorska</a:t>
            </a:r>
          </a:p>
          <a:p>
            <a:r>
              <a:rPr lang="pl-PL" dirty="0"/>
              <a:t>Lublin 2022</a:t>
            </a:r>
          </a:p>
        </p:txBody>
      </p:sp>
      <p:pic>
        <p:nvPicPr>
          <p:cNvPr id="5" name="Obraz 4">
            <a:extLst>
              <a:ext uri="{FF2B5EF4-FFF2-40B4-BE49-F238E27FC236}">
                <a16:creationId xmlns:a16="http://schemas.microsoft.com/office/drawing/2014/main" id="{51A4B264-CC34-4B82-9D39-F3A66192C0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288" y="114301"/>
            <a:ext cx="1143524" cy="1232408"/>
          </a:xfrm>
          <a:prstGeom prst="rect">
            <a:avLst/>
          </a:prstGeom>
        </p:spPr>
      </p:pic>
      <p:pic>
        <p:nvPicPr>
          <p:cNvPr id="11" name="Obraz 10">
            <a:extLst>
              <a:ext uri="{FF2B5EF4-FFF2-40B4-BE49-F238E27FC236}">
                <a16:creationId xmlns:a16="http://schemas.microsoft.com/office/drawing/2014/main" id="{505A5FB0-76B1-4203-875E-08405644758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1737" y="5828791"/>
            <a:ext cx="6943725" cy="933450"/>
          </a:xfrm>
          <a:prstGeom prst="rect">
            <a:avLst/>
          </a:prstGeom>
        </p:spPr>
      </p:pic>
    </p:spTree>
    <p:extLst>
      <p:ext uri="{BB962C8B-B14F-4D97-AF65-F5344CB8AC3E}">
        <p14:creationId xmlns:p14="http://schemas.microsoft.com/office/powerpoint/2010/main" val="972892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3D96273-1CB4-38EC-77B7-393C4498F883}"/>
              </a:ext>
            </a:extLst>
          </p:cNvPr>
          <p:cNvSpPr>
            <a:spLocks noGrp="1"/>
          </p:cNvSpPr>
          <p:nvPr>
            <p:ph type="title"/>
          </p:nvPr>
        </p:nvSpPr>
        <p:spPr/>
        <p:txBody>
          <a:bodyPr/>
          <a:lstStyle/>
          <a:p>
            <a:r>
              <a:rPr lang="pl-PL" dirty="0"/>
              <a:t>Etapy projektu:</a:t>
            </a:r>
          </a:p>
        </p:txBody>
      </p:sp>
      <p:graphicFrame>
        <p:nvGraphicFramePr>
          <p:cNvPr id="5" name="Symbol zastępczy zawartości 2">
            <a:extLst>
              <a:ext uri="{FF2B5EF4-FFF2-40B4-BE49-F238E27FC236}">
                <a16:creationId xmlns:a16="http://schemas.microsoft.com/office/drawing/2014/main" id="{9F510488-E37D-8C0E-A9EA-A3741C1220D2}"/>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3267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921EBC57-F01B-6BF9-55F5-A905D75EF640}"/>
              </a:ext>
            </a:extLst>
          </p:cNvPr>
          <p:cNvSpPr>
            <a:spLocks noGrp="1"/>
          </p:cNvSpPr>
          <p:nvPr>
            <p:ph type="title"/>
          </p:nvPr>
        </p:nvSpPr>
        <p:spPr>
          <a:xfrm>
            <a:off x="643467" y="321734"/>
            <a:ext cx="10905066" cy="253503"/>
          </a:xfrm>
        </p:spPr>
        <p:txBody>
          <a:bodyPr>
            <a:normAutofit fontScale="90000"/>
          </a:bodyPr>
          <a:lstStyle/>
          <a:p>
            <a:endParaRPr lang="pl-PL" sz="3600"/>
          </a:p>
        </p:txBody>
      </p:sp>
      <p:sp>
        <p:nvSpPr>
          <p:cNvPr id="3" name="Symbol zastępczy zawartości 2">
            <a:extLst>
              <a:ext uri="{FF2B5EF4-FFF2-40B4-BE49-F238E27FC236}">
                <a16:creationId xmlns:a16="http://schemas.microsoft.com/office/drawing/2014/main" id="{E5D96BFF-3A83-B52B-4C83-682F42A232BF}"/>
              </a:ext>
            </a:extLst>
          </p:cNvPr>
          <p:cNvSpPr>
            <a:spLocks noGrp="1"/>
          </p:cNvSpPr>
          <p:nvPr>
            <p:ph idx="1"/>
          </p:nvPr>
        </p:nvSpPr>
        <p:spPr>
          <a:xfrm>
            <a:off x="643467" y="713127"/>
            <a:ext cx="10905066" cy="5463836"/>
          </a:xfrm>
        </p:spPr>
        <p:txBody>
          <a:bodyPr>
            <a:normAutofit/>
          </a:bodyPr>
          <a:lstStyle/>
          <a:p>
            <a:pPr algn="just"/>
            <a:r>
              <a:rPr lang="pl-PL" dirty="0">
                <a:latin typeface="+mj-lt"/>
              </a:rPr>
              <a:t>Działania projektowe to również promocja problematyki usług społecznych kierowanych do wszystkich mieszkańców gminy, cykl edukacyjnych dla przedstawicieli organizacji obywatelskich a także innych uczestników, reprezentujących instytucje partnerskie.</a:t>
            </a:r>
          </a:p>
          <a:p>
            <a:pPr marL="0" indent="0" algn="just">
              <a:buNone/>
            </a:pPr>
            <a:r>
              <a:rPr lang="pl-PL" dirty="0">
                <a:latin typeface="+mj-lt"/>
              </a:rPr>
              <a:t>Produkty projektu : </a:t>
            </a:r>
          </a:p>
          <a:p>
            <a:pPr marL="514350" indent="-514350" algn="just">
              <a:buAutoNum type="arabicParenBoth"/>
            </a:pPr>
            <a:r>
              <a:rPr lang="pl-PL" dirty="0">
                <a:latin typeface="+mj-lt"/>
              </a:rPr>
              <a:t>Biuletyn projektu – syntetyczna informacja o wynikach projektu </a:t>
            </a:r>
          </a:p>
          <a:p>
            <a:pPr marL="514350" indent="-514350" algn="just">
              <a:buAutoNum type="arabicParenBoth"/>
            </a:pPr>
            <a:r>
              <a:rPr lang="pl-PL" dirty="0">
                <a:latin typeface="+mj-lt"/>
              </a:rPr>
              <a:t>Rekomendacje środowiska NGO w zakresie partycypacji w rozwoju usług społecznych w fazie fakultatywności decyzji.</a:t>
            </a:r>
          </a:p>
          <a:p>
            <a:pPr marL="0" indent="0" algn="just">
              <a:buNone/>
            </a:pPr>
            <a:r>
              <a:rPr lang="pl-PL" dirty="0">
                <a:latin typeface="+mj-lt"/>
              </a:rPr>
              <a:t>Te produkty planuje się przekazać do wiadomości m.in.: Radzie Programowej </a:t>
            </a:r>
            <a:r>
              <a:rPr lang="pl-PL" dirty="0" err="1">
                <a:latin typeface="+mj-lt"/>
              </a:rPr>
              <a:t>MRiPS</a:t>
            </a:r>
            <a:r>
              <a:rPr lang="pl-PL" dirty="0">
                <a:latin typeface="+mj-lt"/>
              </a:rPr>
              <a:t> ( rada nadzorująca pilotaż wdrażania </a:t>
            </a:r>
            <a:r>
              <a:rPr lang="pl-PL" dirty="0" err="1">
                <a:latin typeface="+mj-lt"/>
              </a:rPr>
              <a:t>cusów</a:t>
            </a:r>
            <a:r>
              <a:rPr lang="pl-PL" dirty="0">
                <a:latin typeface="+mj-lt"/>
              </a:rPr>
              <a:t>), Radzie Pożytku Publicznego oraz Konwentowi CUS.</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651486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FA80EC5E-24DC-E412-E1C7-958F74D69627}"/>
              </a:ext>
            </a:extLst>
          </p:cNvPr>
          <p:cNvSpPr>
            <a:spLocks noGrp="1"/>
          </p:cNvSpPr>
          <p:nvPr>
            <p:ph type="title"/>
          </p:nvPr>
        </p:nvSpPr>
        <p:spPr>
          <a:xfrm>
            <a:off x="643467" y="321734"/>
            <a:ext cx="10905066" cy="221413"/>
          </a:xfrm>
        </p:spPr>
        <p:txBody>
          <a:bodyPr>
            <a:normAutofit fontScale="90000"/>
          </a:bodyPr>
          <a:lstStyle/>
          <a:p>
            <a:endParaRPr lang="pl-PL" sz="3600" dirty="0"/>
          </a:p>
        </p:txBody>
      </p:sp>
      <p:sp>
        <p:nvSpPr>
          <p:cNvPr id="3" name="Symbol zastępczy zawartości 2">
            <a:extLst>
              <a:ext uri="{FF2B5EF4-FFF2-40B4-BE49-F238E27FC236}">
                <a16:creationId xmlns:a16="http://schemas.microsoft.com/office/drawing/2014/main" id="{C81FEBB8-476F-A306-6DFC-8C76C33FBEE3}"/>
              </a:ext>
            </a:extLst>
          </p:cNvPr>
          <p:cNvSpPr>
            <a:spLocks noGrp="1"/>
          </p:cNvSpPr>
          <p:nvPr>
            <p:ph idx="1"/>
          </p:nvPr>
        </p:nvSpPr>
        <p:spPr>
          <a:xfrm>
            <a:off x="643467" y="1028700"/>
            <a:ext cx="10905066" cy="5148263"/>
          </a:xfrm>
        </p:spPr>
        <p:txBody>
          <a:bodyPr>
            <a:normAutofit/>
          </a:bodyPr>
          <a:lstStyle/>
          <a:p>
            <a:pPr marL="0" indent="0" algn="just">
              <a:buNone/>
            </a:pPr>
            <a:r>
              <a:rPr lang="pl-PL" dirty="0">
                <a:latin typeface="+mj-lt"/>
              </a:rPr>
              <a:t>Istotnym elementem projektu, gwarantującym kontynuację gromadzenia danych i informacji potrzebnych dla podsumowania wprowadzanych rozwiązań  będzie Punkt Edukacyjno-Informacyjny MAP.</a:t>
            </a:r>
          </a:p>
          <a:p>
            <a:pPr marL="0" indent="0" algn="just">
              <a:buNone/>
            </a:pPr>
            <a:r>
              <a:rPr lang="pl-PL" dirty="0">
                <a:latin typeface="+mj-lt"/>
              </a:rPr>
              <a:t> Jego zadaniem będzie nie tylko utrzymywanie konsultacyjnych kontaktów oraz koordynacja Testu MAP, </a:t>
            </a:r>
            <a:r>
              <a:rPr lang="pl-PL" dirty="0">
                <a:highlight>
                  <a:srgbClr val="00FF00"/>
                </a:highlight>
                <a:latin typeface="+mj-lt"/>
              </a:rPr>
              <a:t>ale również nawiązanie ścisłej współpracy z Lubelskim Obserwatorium CUS (inicjatywa środowiska NGO z 2021 r.). </a:t>
            </a:r>
          </a:p>
          <a:p>
            <a:pPr marL="0" indent="0" algn="just">
              <a:buNone/>
            </a:pPr>
            <a:endParaRPr lang="pl-PL" dirty="0">
              <a:highlight>
                <a:srgbClr val="00FF00"/>
              </a:highlight>
              <a:latin typeface="+mj-lt"/>
            </a:endParaRPr>
          </a:p>
          <a:p>
            <a:pPr marL="0" indent="0" algn="just">
              <a:buNone/>
            </a:pPr>
            <a:r>
              <a:rPr lang="pl-PL" dirty="0">
                <a:latin typeface="+mj-lt"/>
              </a:rPr>
              <a:t>Ten sposób synergii obu inicjatyw powinien umożliwić dostarczenie pozarządowych rekomendacji na czas planowanej dyskusji po pilotażu ustawy o CUS, a także zapewnić współpracę z takimi nieformalnymi gremiami jak Konwent CUS.</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74924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FA80EC5E-24DC-E412-E1C7-958F74D69627}"/>
              </a:ext>
            </a:extLst>
          </p:cNvPr>
          <p:cNvSpPr>
            <a:spLocks noGrp="1"/>
          </p:cNvSpPr>
          <p:nvPr>
            <p:ph type="title"/>
          </p:nvPr>
        </p:nvSpPr>
        <p:spPr>
          <a:xfrm>
            <a:off x="643467" y="321734"/>
            <a:ext cx="10905066" cy="958935"/>
          </a:xfrm>
        </p:spPr>
        <p:txBody>
          <a:bodyPr>
            <a:normAutofit/>
          </a:bodyPr>
          <a:lstStyle/>
          <a:p>
            <a:r>
              <a:rPr lang="pl-PL" sz="3600" dirty="0"/>
              <a:t>Obserwatorium CUS regionu lubelskiego</a:t>
            </a:r>
          </a:p>
        </p:txBody>
      </p:sp>
      <p:sp>
        <p:nvSpPr>
          <p:cNvPr id="3" name="Symbol zastępczy zawartości 2">
            <a:extLst>
              <a:ext uri="{FF2B5EF4-FFF2-40B4-BE49-F238E27FC236}">
                <a16:creationId xmlns:a16="http://schemas.microsoft.com/office/drawing/2014/main" id="{C81FEBB8-476F-A306-6DFC-8C76C33FBEE3}"/>
              </a:ext>
            </a:extLst>
          </p:cNvPr>
          <p:cNvSpPr>
            <a:spLocks noGrp="1"/>
          </p:cNvSpPr>
          <p:nvPr>
            <p:ph idx="1"/>
          </p:nvPr>
        </p:nvSpPr>
        <p:spPr>
          <a:xfrm>
            <a:off x="643467" y="1722783"/>
            <a:ext cx="10905066" cy="4454180"/>
          </a:xfrm>
        </p:spPr>
        <p:txBody>
          <a:bodyPr>
            <a:normAutofit/>
          </a:bodyPr>
          <a:lstStyle/>
          <a:p>
            <a:pPr marL="0" indent="0" algn="just">
              <a:buNone/>
            </a:pPr>
            <a:r>
              <a:rPr lang="pl-PL" dirty="0">
                <a:latin typeface="+mj-lt"/>
              </a:rPr>
              <a:t>To struktura organizacyjna utworzona w 2021 r. w ramach projektu pn.: Strategia Partycypacji w lokalnym rozwoju usług społecznych.</a:t>
            </a:r>
          </a:p>
          <a:p>
            <a:pPr marL="0" indent="0" algn="just">
              <a:buNone/>
            </a:pPr>
            <a:endParaRPr lang="pl-PL" dirty="0">
              <a:latin typeface="+mj-lt"/>
            </a:endParaRPr>
          </a:p>
          <a:p>
            <a:pPr marL="0" indent="0" algn="just">
              <a:buNone/>
            </a:pPr>
            <a:r>
              <a:rPr lang="pl-PL" dirty="0">
                <a:latin typeface="+mj-lt"/>
              </a:rPr>
              <a:t>Głównym zadaniem jest prowadzenie działalności informacyjnej oraz współpraca z niektórymi instytucjami (np. </a:t>
            </a:r>
            <a:r>
              <a:rPr lang="pl-PL" dirty="0" err="1">
                <a:latin typeface="+mj-lt"/>
              </a:rPr>
              <a:t>MRiPS</a:t>
            </a:r>
            <a:r>
              <a:rPr lang="pl-PL" dirty="0">
                <a:latin typeface="+mj-lt"/>
              </a:rPr>
              <a:t>, Konwent CUS), a także poradnictwo i doradztwo dla NGO, podmiotów ES i innych z zakresu problematyki tworzenia lokalnych systemów usług społecznych.</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139627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FA80EC5E-24DC-E412-E1C7-958F74D69627}"/>
              </a:ext>
            </a:extLst>
          </p:cNvPr>
          <p:cNvSpPr>
            <a:spLocks noGrp="1"/>
          </p:cNvSpPr>
          <p:nvPr>
            <p:ph type="title"/>
          </p:nvPr>
        </p:nvSpPr>
        <p:spPr>
          <a:xfrm>
            <a:off x="643467" y="321734"/>
            <a:ext cx="10905066" cy="473396"/>
          </a:xfrm>
        </p:spPr>
        <p:txBody>
          <a:bodyPr>
            <a:normAutofit fontScale="90000"/>
          </a:bodyPr>
          <a:lstStyle/>
          <a:p>
            <a:r>
              <a:rPr lang="pl-PL" sz="3600" dirty="0"/>
              <a:t>Indywidualna Strategia Partycypacji NGO w MAP – skrót ISP MAP</a:t>
            </a:r>
          </a:p>
        </p:txBody>
      </p:sp>
      <p:sp>
        <p:nvSpPr>
          <p:cNvPr id="3" name="Symbol zastępczy zawartości 2">
            <a:extLst>
              <a:ext uri="{FF2B5EF4-FFF2-40B4-BE49-F238E27FC236}">
                <a16:creationId xmlns:a16="http://schemas.microsoft.com/office/drawing/2014/main" id="{C81FEBB8-476F-A306-6DFC-8C76C33FBEE3}"/>
              </a:ext>
            </a:extLst>
          </p:cNvPr>
          <p:cNvSpPr>
            <a:spLocks noGrp="1"/>
          </p:cNvSpPr>
          <p:nvPr>
            <p:ph idx="1"/>
          </p:nvPr>
        </p:nvSpPr>
        <p:spPr>
          <a:xfrm>
            <a:off x="643467" y="1508257"/>
            <a:ext cx="10905066" cy="4668706"/>
          </a:xfrm>
        </p:spPr>
        <p:txBody>
          <a:bodyPr>
            <a:normAutofit/>
          </a:bodyPr>
          <a:lstStyle/>
          <a:p>
            <a:pPr marL="0" indent="0" algn="just">
              <a:buNone/>
            </a:pPr>
            <a:r>
              <a:rPr lang="pl-PL" dirty="0">
                <a:latin typeface="+mj-lt"/>
              </a:rPr>
              <a:t>Każda organizacja obywatelska uczestnicząca we wdrażaniu MAP powinna</a:t>
            </a:r>
          </a:p>
          <a:p>
            <a:pPr marL="0" indent="0" algn="just">
              <a:buNone/>
            </a:pPr>
            <a:r>
              <a:rPr lang="pl-PL" dirty="0">
                <a:latin typeface="+mj-lt"/>
              </a:rPr>
              <a:t>dysponować własną strategią partycypacji, zbudowaną z wykorzystaniem</a:t>
            </a:r>
          </a:p>
          <a:p>
            <a:pPr marL="0" indent="0" algn="just">
              <a:buNone/>
            </a:pPr>
            <a:r>
              <a:rPr lang="pl-PL" dirty="0">
                <a:latin typeface="+mj-lt"/>
              </a:rPr>
              <a:t>wskazówek zawartych w opracowaniu pn.: Model Alternatywnej</a:t>
            </a:r>
          </a:p>
          <a:p>
            <a:pPr marL="0" indent="0" algn="just">
              <a:buNone/>
            </a:pPr>
            <a:r>
              <a:rPr lang="pl-PL" dirty="0">
                <a:latin typeface="+mj-lt"/>
              </a:rPr>
              <a:t>Partycypacji Organizacji Pozarządowych w Rozwoju Usług Społecznych.</a:t>
            </a:r>
          </a:p>
          <a:p>
            <a:pPr marL="0" indent="0" algn="just">
              <a:buNone/>
            </a:pPr>
            <a:endParaRPr lang="pl-PL" dirty="0">
              <a:latin typeface="+mj-lt"/>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5823987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FA80EC5E-24DC-E412-E1C7-958F74D69627}"/>
              </a:ext>
            </a:extLst>
          </p:cNvPr>
          <p:cNvSpPr>
            <a:spLocks noGrp="1"/>
          </p:cNvSpPr>
          <p:nvPr>
            <p:ph type="title"/>
          </p:nvPr>
        </p:nvSpPr>
        <p:spPr>
          <a:xfrm>
            <a:off x="643467" y="321734"/>
            <a:ext cx="10905066" cy="1009463"/>
          </a:xfrm>
        </p:spPr>
        <p:txBody>
          <a:bodyPr>
            <a:normAutofit fontScale="90000"/>
          </a:bodyPr>
          <a:lstStyle/>
          <a:p>
            <a:r>
              <a:rPr lang="pl-PL" sz="3600" dirty="0"/>
              <a:t>Indywidualna Strategia Partycypacji NGO w MAP – skrót ISP MAP</a:t>
            </a:r>
          </a:p>
        </p:txBody>
      </p:sp>
      <p:sp>
        <p:nvSpPr>
          <p:cNvPr id="3" name="Symbol zastępczy zawartości 2">
            <a:extLst>
              <a:ext uri="{FF2B5EF4-FFF2-40B4-BE49-F238E27FC236}">
                <a16:creationId xmlns:a16="http://schemas.microsoft.com/office/drawing/2014/main" id="{C81FEBB8-476F-A306-6DFC-8C76C33FBEE3}"/>
              </a:ext>
            </a:extLst>
          </p:cNvPr>
          <p:cNvSpPr>
            <a:spLocks noGrp="1"/>
          </p:cNvSpPr>
          <p:nvPr>
            <p:ph idx="1"/>
          </p:nvPr>
        </p:nvSpPr>
        <p:spPr>
          <a:xfrm>
            <a:off x="643467" y="1678103"/>
            <a:ext cx="10905066" cy="4254591"/>
          </a:xfrm>
        </p:spPr>
        <p:txBody>
          <a:bodyPr>
            <a:normAutofit fontScale="92500" lnSpcReduction="10000"/>
          </a:bodyPr>
          <a:lstStyle/>
          <a:p>
            <a:pPr marL="0" indent="0" algn="just">
              <a:buNone/>
            </a:pPr>
            <a:r>
              <a:rPr lang="pl-PL" u="sng" dirty="0">
                <a:latin typeface="+mj-lt"/>
              </a:rPr>
              <a:t>Pozwoli to:</a:t>
            </a:r>
          </a:p>
          <a:p>
            <a:pPr marL="0" indent="0" algn="just">
              <a:buNone/>
            </a:pPr>
            <a:r>
              <a:rPr lang="pl-PL" dirty="0">
                <a:latin typeface="+mj-lt"/>
              </a:rPr>
              <a:t>1) przygotować dotychczasową strukturę organizacyjną NGO do potrzeb współpracy z instytucjami zarządzającymi usługami społecznymi, bez względu na fakultatywną decyzję JST o typie takiej instytucji;</a:t>
            </a:r>
          </a:p>
          <a:p>
            <a:pPr marL="0" indent="0" algn="just">
              <a:buNone/>
            </a:pPr>
            <a:r>
              <a:rPr lang="pl-PL" dirty="0">
                <a:latin typeface="+mj-lt"/>
              </a:rPr>
              <a:t>2) przeprowadzić lokalną diagnozę potrzeb na usługi społeczne/działania wspierające, ustalić tendencje w stosowaniu zasad dostępności na danym terytorium a także wprowadzić na stałe działalność </a:t>
            </a:r>
            <a:r>
              <a:rPr lang="pl-PL" dirty="0" err="1">
                <a:latin typeface="+mj-lt"/>
              </a:rPr>
              <a:t>researchingu</a:t>
            </a:r>
            <a:r>
              <a:rPr lang="pl-PL" dirty="0">
                <a:latin typeface="+mj-lt"/>
              </a:rPr>
              <a:t> w obszarze usług – potrzeby, nowe grupy osób i nowe ich rodzaje;</a:t>
            </a:r>
          </a:p>
          <a:p>
            <a:pPr marL="0" indent="0" algn="just">
              <a:buNone/>
            </a:pPr>
            <a:r>
              <a:rPr lang="pl-PL" dirty="0">
                <a:latin typeface="+mj-lt"/>
              </a:rPr>
              <a:t>3) przygotować w ramach działalności public relations zbiór informacji i dokumentów dla instytucji zarządzających usługami społecznymi (np. portfolio </a:t>
            </a:r>
            <a:r>
              <a:rPr lang="pl-PL" dirty="0" err="1">
                <a:latin typeface="+mj-lt"/>
              </a:rPr>
              <a:t>ngo</a:t>
            </a:r>
            <a:r>
              <a:rPr lang="pl-PL" dirty="0">
                <a:latin typeface="+mj-lt"/>
              </a:rPr>
              <a:t> – specjalizacja usługi społeczne/działania wspierające).</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200903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FA80EC5E-24DC-E412-E1C7-958F74D69627}"/>
              </a:ext>
            </a:extLst>
          </p:cNvPr>
          <p:cNvSpPr>
            <a:spLocks noGrp="1"/>
          </p:cNvSpPr>
          <p:nvPr>
            <p:ph type="title"/>
          </p:nvPr>
        </p:nvSpPr>
        <p:spPr>
          <a:xfrm>
            <a:off x="643467" y="321734"/>
            <a:ext cx="10905066" cy="1009463"/>
          </a:xfrm>
        </p:spPr>
        <p:txBody>
          <a:bodyPr>
            <a:normAutofit/>
          </a:bodyPr>
          <a:lstStyle/>
          <a:p>
            <a:r>
              <a:rPr lang="pl-PL" sz="3600" dirty="0"/>
              <a:t>Krocząca zmiana systemowa. </a:t>
            </a:r>
          </a:p>
        </p:txBody>
      </p:sp>
      <p:sp>
        <p:nvSpPr>
          <p:cNvPr id="3" name="Symbol zastępczy zawartości 2">
            <a:extLst>
              <a:ext uri="{FF2B5EF4-FFF2-40B4-BE49-F238E27FC236}">
                <a16:creationId xmlns:a16="http://schemas.microsoft.com/office/drawing/2014/main" id="{C81FEBB8-476F-A306-6DFC-8C76C33FBEE3}"/>
              </a:ext>
            </a:extLst>
          </p:cNvPr>
          <p:cNvSpPr>
            <a:spLocks noGrp="1"/>
          </p:cNvSpPr>
          <p:nvPr>
            <p:ph idx="1"/>
          </p:nvPr>
        </p:nvSpPr>
        <p:spPr>
          <a:xfrm>
            <a:off x="678068" y="1722590"/>
            <a:ext cx="10905066" cy="4793669"/>
          </a:xfrm>
        </p:spPr>
        <p:txBody>
          <a:bodyPr>
            <a:normAutofit fontScale="92500" lnSpcReduction="10000"/>
          </a:bodyPr>
          <a:lstStyle/>
          <a:p>
            <a:pPr marL="0" indent="0" algn="just">
              <a:buNone/>
            </a:pPr>
            <a:r>
              <a:rPr lang="pl-PL" dirty="0">
                <a:latin typeface="+mj-lt"/>
              </a:rPr>
              <a:t>Pojęcie wprowadzone do procedowania rozwiązań ustawy z 19 lipca 2019 r. o realizowaniu usług społecznych przez centrum usług społecznych, wskazujące trzy fazy wprowadzania zmiany systemowej:</a:t>
            </a:r>
          </a:p>
          <a:p>
            <a:pPr marL="0" indent="0" algn="just">
              <a:buNone/>
            </a:pPr>
            <a:r>
              <a:rPr lang="pl-PL" dirty="0">
                <a:latin typeface="+mj-lt"/>
              </a:rPr>
              <a:t>(1) fazę pilotażu,</a:t>
            </a:r>
          </a:p>
          <a:p>
            <a:pPr marL="0" indent="0" algn="just">
              <a:buNone/>
            </a:pPr>
            <a:r>
              <a:rPr lang="pl-PL" dirty="0">
                <a:latin typeface="+mj-lt"/>
              </a:rPr>
              <a:t>(2) fazę skalowania innowacji oraz</a:t>
            </a:r>
          </a:p>
          <a:p>
            <a:pPr marL="0" indent="0" algn="just">
              <a:buNone/>
            </a:pPr>
            <a:r>
              <a:rPr lang="pl-PL" dirty="0">
                <a:latin typeface="+mj-lt"/>
              </a:rPr>
              <a:t>(3) fazę dochodzenia do rozwiązania systemowego.</a:t>
            </a:r>
          </a:p>
          <a:p>
            <a:pPr marL="0" indent="0" algn="just">
              <a:buNone/>
            </a:pPr>
            <a:r>
              <a:rPr lang="pl-PL" dirty="0">
                <a:latin typeface="+mj-lt"/>
              </a:rPr>
              <a:t> Pierwsza faza zakończy się w 2022 r., odbyciem publicznej debaty o rezultatach pilotażu.</a:t>
            </a:r>
          </a:p>
          <a:p>
            <a:pPr marL="0" indent="0" algn="just">
              <a:buNone/>
            </a:pPr>
            <a:r>
              <a:rPr lang="pl-PL" dirty="0">
                <a:latin typeface="+mj-lt"/>
              </a:rPr>
              <a:t>Chodzi też o wypracowanie metod zarządzania usługami społecznymi i reguł współpracy usługodawców z różnych sektorów.</a:t>
            </a:r>
          </a:p>
          <a:p>
            <a:pPr marL="0" indent="0" algn="just">
              <a:buNone/>
            </a:pPr>
            <a:r>
              <a:rPr lang="pl-PL" dirty="0">
                <a:latin typeface="+mj-lt"/>
              </a:rPr>
              <a:t>Model MAP jest inicjatywą środowiska organizacji obywatelskich wpisującą się w ideę pilotażu CUS.</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346609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FA80EC5E-24DC-E412-E1C7-958F74D69627}"/>
              </a:ext>
            </a:extLst>
          </p:cNvPr>
          <p:cNvSpPr>
            <a:spLocks noGrp="1"/>
          </p:cNvSpPr>
          <p:nvPr>
            <p:ph type="title"/>
          </p:nvPr>
        </p:nvSpPr>
        <p:spPr>
          <a:xfrm>
            <a:off x="643467" y="321734"/>
            <a:ext cx="10905066" cy="1009463"/>
          </a:xfrm>
        </p:spPr>
        <p:txBody>
          <a:bodyPr>
            <a:normAutofit/>
          </a:bodyPr>
          <a:lstStyle/>
          <a:p>
            <a:r>
              <a:rPr lang="pl-PL" sz="3600" dirty="0"/>
              <a:t>Karta usług i kryteriów dostępu</a:t>
            </a:r>
          </a:p>
        </p:txBody>
      </p:sp>
      <p:sp>
        <p:nvSpPr>
          <p:cNvPr id="3" name="Symbol zastępczy zawartości 2">
            <a:extLst>
              <a:ext uri="{FF2B5EF4-FFF2-40B4-BE49-F238E27FC236}">
                <a16:creationId xmlns:a16="http://schemas.microsoft.com/office/drawing/2014/main" id="{C81FEBB8-476F-A306-6DFC-8C76C33FBEE3}"/>
              </a:ext>
            </a:extLst>
          </p:cNvPr>
          <p:cNvSpPr>
            <a:spLocks noGrp="1"/>
          </p:cNvSpPr>
          <p:nvPr>
            <p:ph idx="1"/>
          </p:nvPr>
        </p:nvSpPr>
        <p:spPr>
          <a:xfrm>
            <a:off x="678068" y="1722590"/>
            <a:ext cx="10905066" cy="4254591"/>
          </a:xfrm>
        </p:spPr>
        <p:txBody>
          <a:bodyPr>
            <a:normAutofit/>
          </a:bodyPr>
          <a:lstStyle/>
          <a:p>
            <a:pPr marL="0" indent="0" algn="just">
              <a:buNone/>
            </a:pPr>
            <a:r>
              <a:rPr lang="pl-PL" dirty="0">
                <a:latin typeface="+mj-lt"/>
              </a:rPr>
              <a:t>To element ISP MAP - wynik pracy analitycznej członków organizacji pozarządowej, określający rodzaje usług lub działań wspierających wraz</a:t>
            </a:r>
          </a:p>
          <a:p>
            <a:pPr marL="0" indent="0" algn="just">
              <a:buNone/>
            </a:pPr>
            <a:r>
              <a:rPr lang="pl-PL" dirty="0">
                <a:latin typeface="+mj-lt"/>
              </a:rPr>
              <a:t>z proponowanymi kryteriami dostępu – informacja dla instytucji zarządzającej w lokalnym środowisku problematyką usług społecznych (</a:t>
            </a:r>
            <a:r>
              <a:rPr lang="pl-PL" dirty="0" err="1">
                <a:latin typeface="+mj-lt"/>
              </a:rPr>
              <a:t>cus</a:t>
            </a:r>
            <a:r>
              <a:rPr lang="pl-PL" dirty="0">
                <a:latin typeface="+mj-lt"/>
              </a:rPr>
              <a:t> lub </a:t>
            </a:r>
            <a:r>
              <a:rPr lang="pl-PL" dirty="0" err="1">
                <a:latin typeface="+mj-lt"/>
              </a:rPr>
              <a:t>ops</a:t>
            </a:r>
            <a:r>
              <a:rPr lang="pl-PL" dirty="0">
                <a:latin typeface="+mj-lt"/>
              </a:rPr>
              <a:t>).</a:t>
            </a:r>
          </a:p>
          <a:p>
            <a:pPr marL="0" indent="0" algn="just">
              <a:buNone/>
            </a:pPr>
            <a:r>
              <a:rPr lang="pl-PL" dirty="0">
                <a:latin typeface="+mj-lt"/>
              </a:rPr>
              <a:t>To także informacja dla pozostałych instytucji na terytorium MAP, będących</a:t>
            </a:r>
          </a:p>
          <a:p>
            <a:pPr marL="0" indent="0" algn="just">
              <a:buNone/>
            </a:pPr>
            <a:r>
              <a:rPr lang="pl-PL" dirty="0">
                <a:latin typeface="+mj-lt"/>
              </a:rPr>
              <a:t>partnerami dla nieprzekształconych ośrodków pomocy społecznej.</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1818464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FA80EC5E-24DC-E412-E1C7-958F74D69627}"/>
              </a:ext>
            </a:extLst>
          </p:cNvPr>
          <p:cNvSpPr>
            <a:spLocks noGrp="1"/>
          </p:cNvSpPr>
          <p:nvPr>
            <p:ph type="title"/>
          </p:nvPr>
        </p:nvSpPr>
        <p:spPr>
          <a:xfrm>
            <a:off x="643467" y="321734"/>
            <a:ext cx="10905066" cy="1009463"/>
          </a:xfrm>
        </p:spPr>
        <p:txBody>
          <a:bodyPr>
            <a:normAutofit/>
          </a:bodyPr>
          <a:lstStyle/>
          <a:p>
            <a:r>
              <a:rPr lang="pl-PL" sz="3600" dirty="0"/>
              <a:t>Manager NGO ds. usług społecznych / Manager US</a:t>
            </a:r>
          </a:p>
        </p:txBody>
      </p:sp>
      <p:sp>
        <p:nvSpPr>
          <p:cNvPr id="3" name="Symbol zastępczy zawartości 2">
            <a:extLst>
              <a:ext uri="{FF2B5EF4-FFF2-40B4-BE49-F238E27FC236}">
                <a16:creationId xmlns:a16="http://schemas.microsoft.com/office/drawing/2014/main" id="{C81FEBB8-476F-A306-6DFC-8C76C33FBEE3}"/>
              </a:ext>
            </a:extLst>
          </p:cNvPr>
          <p:cNvSpPr>
            <a:spLocks noGrp="1"/>
          </p:cNvSpPr>
          <p:nvPr>
            <p:ph idx="1"/>
          </p:nvPr>
        </p:nvSpPr>
        <p:spPr>
          <a:xfrm>
            <a:off x="678068" y="1722590"/>
            <a:ext cx="10905066" cy="4254591"/>
          </a:xfrm>
        </p:spPr>
        <p:txBody>
          <a:bodyPr>
            <a:normAutofit/>
          </a:bodyPr>
          <a:lstStyle/>
          <a:p>
            <a:pPr marL="0" indent="0" algn="just">
              <a:buNone/>
            </a:pPr>
            <a:r>
              <a:rPr lang="pl-PL" dirty="0">
                <a:latin typeface="+mj-lt"/>
              </a:rPr>
              <a:t>To wyodrębniona specjalność w strukturze organizacyjnej NGO odpowiedzialna za ofertę usług i działań wspierających, a także bezpośrednie kontakty z instytucjami odpowiedzialnymi za lokalny system zarządzania, koordynowania i organizowania usług społecznych dla mieszkańców danej gminy.</a:t>
            </a:r>
          </a:p>
          <a:p>
            <a:pPr marL="0" indent="0" algn="just">
              <a:buNone/>
            </a:pPr>
            <a:r>
              <a:rPr lang="pl-PL" dirty="0">
                <a:latin typeface="+mj-lt"/>
              </a:rPr>
              <a:t> Specjalność ta winna być powierzona osobom liderującym w strukturze</a:t>
            </a:r>
          </a:p>
          <a:p>
            <a:pPr marL="0" indent="0" algn="just">
              <a:buNone/>
            </a:pPr>
            <a:r>
              <a:rPr lang="pl-PL" dirty="0">
                <a:latin typeface="+mj-lt"/>
              </a:rPr>
              <a:t>NGO oraz wyróżniającym się pewnymi cechami osobowościowymi.</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0288378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FA80EC5E-24DC-E412-E1C7-958F74D69627}"/>
              </a:ext>
            </a:extLst>
          </p:cNvPr>
          <p:cNvSpPr>
            <a:spLocks noGrp="1"/>
          </p:cNvSpPr>
          <p:nvPr>
            <p:ph type="title"/>
          </p:nvPr>
        </p:nvSpPr>
        <p:spPr>
          <a:xfrm>
            <a:off x="643467" y="321734"/>
            <a:ext cx="10905066" cy="1009463"/>
          </a:xfrm>
        </p:spPr>
        <p:txBody>
          <a:bodyPr>
            <a:normAutofit/>
          </a:bodyPr>
          <a:lstStyle/>
          <a:p>
            <a:r>
              <a:rPr lang="pl-PL" sz="3600" dirty="0"/>
              <a:t>Obywatelski </a:t>
            </a:r>
            <a:r>
              <a:rPr lang="pl-PL" sz="3600" dirty="0" err="1"/>
              <a:t>researching</a:t>
            </a:r>
            <a:r>
              <a:rPr lang="pl-PL" sz="3600" dirty="0"/>
              <a:t> lokalnego środowiska</a:t>
            </a:r>
          </a:p>
        </p:txBody>
      </p:sp>
      <p:sp>
        <p:nvSpPr>
          <p:cNvPr id="3" name="Symbol zastępczy zawartości 2">
            <a:extLst>
              <a:ext uri="{FF2B5EF4-FFF2-40B4-BE49-F238E27FC236}">
                <a16:creationId xmlns:a16="http://schemas.microsoft.com/office/drawing/2014/main" id="{C81FEBB8-476F-A306-6DFC-8C76C33FBEE3}"/>
              </a:ext>
            </a:extLst>
          </p:cNvPr>
          <p:cNvSpPr>
            <a:spLocks noGrp="1"/>
          </p:cNvSpPr>
          <p:nvPr>
            <p:ph idx="1"/>
          </p:nvPr>
        </p:nvSpPr>
        <p:spPr>
          <a:xfrm>
            <a:off x="678068" y="1722590"/>
            <a:ext cx="10905066" cy="4254591"/>
          </a:xfrm>
        </p:spPr>
        <p:txBody>
          <a:bodyPr>
            <a:normAutofit lnSpcReduction="10000"/>
          </a:bodyPr>
          <a:lstStyle/>
          <a:p>
            <a:pPr marL="0" indent="0" algn="just">
              <a:lnSpc>
                <a:spcPct val="150000"/>
              </a:lnSpc>
              <a:buNone/>
            </a:pPr>
            <a:r>
              <a:rPr lang="pl-PL" dirty="0">
                <a:latin typeface="+mj-lt"/>
              </a:rPr>
              <a:t>To umowny termin w propozycjach MAP odnoszący się do specjalizacji (zadania) wykonywanej przez członka NGO polegającej na działalności związanej z pozyskiwaniem, oceną, analizą i dostarczaniem różnego rodzaju informacji z obszaru usług społecznych – np. niezarejestrowane potrzeby mieszkańców, nowe rodzaje usług lub działań wspierających stosowane przez inne organizacje lub występujące w innych regionach (wymiana informacji w ramach sektora NGO), itp.</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483645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0305AA2-3463-6ECA-404D-6D3D1EDBE388}"/>
              </a:ext>
            </a:extLst>
          </p:cNvPr>
          <p:cNvSpPr>
            <a:spLocks noGrp="1"/>
          </p:cNvSpPr>
          <p:nvPr>
            <p:ph type="title"/>
          </p:nvPr>
        </p:nvSpPr>
        <p:spPr/>
        <p:txBody>
          <a:bodyPr/>
          <a:lstStyle/>
          <a:p>
            <a:r>
              <a:rPr lang="pl-PL"/>
              <a:t>Agenda szkolenia:</a:t>
            </a:r>
            <a:endParaRPr lang="pl-PL" dirty="0"/>
          </a:p>
        </p:txBody>
      </p:sp>
      <p:graphicFrame>
        <p:nvGraphicFramePr>
          <p:cNvPr id="5" name="Symbol zastępczy zawartości 2">
            <a:extLst>
              <a:ext uri="{FF2B5EF4-FFF2-40B4-BE49-F238E27FC236}">
                <a16:creationId xmlns:a16="http://schemas.microsoft.com/office/drawing/2014/main" id="{0D0A8D00-6D75-7287-6359-001D11E831F1}"/>
              </a:ext>
            </a:extLst>
          </p:cNvPr>
          <p:cNvGraphicFramePr>
            <a:graphicFrameLocks noGrp="1"/>
          </p:cNvGraphicFramePr>
          <p:nvPr>
            <p:ph idx="1"/>
            <p:extLst>
              <p:ext uri="{D42A27DB-BD31-4B8C-83A1-F6EECF244321}">
                <p14:modId xmlns:p14="http://schemas.microsoft.com/office/powerpoint/2010/main" val="403009385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491061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FA80EC5E-24DC-E412-E1C7-958F74D69627}"/>
              </a:ext>
            </a:extLst>
          </p:cNvPr>
          <p:cNvSpPr>
            <a:spLocks noGrp="1"/>
          </p:cNvSpPr>
          <p:nvPr>
            <p:ph type="title"/>
          </p:nvPr>
        </p:nvSpPr>
        <p:spPr>
          <a:xfrm>
            <a:off x="643467" y="321734"/>
            <a:ext cx="10905066" cy="1009463"/>
          </a:xfrm>
        </p:spPr>
        <p:txBody>
          <a:bodyPr>
            <a:normAutofit fontScale="90000"/>
          </a:bodyPr>
          <a:lstStyle/>
          <a:p>
            <a:pPr algn="ctr"/>
            <a:r>
              <a:rPr lang="pl-PL" sz="3600" dirty="0"/>
              <a:t>Nowe rozwiązania prawne, dotyczące sfery zarządzania, koordynowania i organizowania usług społecznych .</a:t>
            </a:r>
          </a:p>
        </p:txBody>
      </p:sp>
      <p:sp>
        <p:nvSpPr>
          <p:cNvPr id="3" name="Symbol zastępczy zawartości 2">
            <a:extLst>
              <a:ext uri="{FF2B5EF4-FFF2-40B4-BE49-F238E27FC236}">
                <a16:creationId xmlns:a16="http://schemas.microsoft.com/office/drawing/2014/main" id="{C81FEBB8-476F-A306-6DFC-8C76C33FBEE3}"/>
              </a:ext>
            </a:extLst>
          </p:cNvPr>
          <p:cNvSpPr>
            <a:spLocks noGrp="1"/>
          </p:cNvSpPr>
          <p:nvPr>
            <p:ph idx="1"/>
          </p:nvPr>
        </p:nvSpPr>
        <p:spPr>
          <a:xfrm>
            <a:off x="678068" y="1722590"/>
            <a:ext cx="10905066" cy="4254591"/>
          </a:xfrm>
        </p:spPr>
        <p:txBody>
          <a:bodyPr>
            <a:normAutofit/>
          </a:bodyPr>
          <a:lstStyle/>
          <a:p>
            <a:pPr marL="0" indent="0" algn="just">
              <a:buNone/>
            </a:pPr>
            <a:r>
              <a:rPr lang="pl-PL" dirty="0">
                <a:latin typeface="+mj-lt"/>
              </a:rPr>
              <a:t>EFEKT:</a:t>
            </a:r>
          </a:p>
          <a:p>
            <a:pPr algn="just">
              <a:buFontTx/>
              <a:buChar char="-"/>
            </a:pPr>
            <a:r>
              <a:rPr lang="pl-PL" dirty="0">
                <a:latin typeface="+mj-lt"/>
              </a:rPr>
              <a:t>będzie następowało sukcesywne poszerzanie kręgu odbiorców usług. </a:t>
            </a:r>
          </a:p>
          <a:p>
            <a:pPr algn="just">
              <a:buFontTx/>
              <a:buChar char="-"/>
            </a:pPr>
            <a:r>
              <a:rPr lang="pl-PL" dirty="0">
                <a:latin typeface="+mj-lt"/>
              </a:rPr>
              <a:t> Zmianie dotyczy tradycyjnego podejście do usług, które otrzymywali przede wszystkim klienci pomocy społecznej (kryterium </a:t>
            </a:r>
            <a:r>
              <a:rPr lang="pl-PL">
                <a:latin typeface="+mj-lt"/>
              </a:rPr>
              <a:t>dochodowe).</a:t>
            </a:r>
          </a:p>
          <a:p>
            <a:pPr algn="just">
              <a:buFontTx/>
              <a:buChar char="-"/>
            </a:pPr>
            <a:endParaRPr lang="pl-PL" dirty="0">
              <a:latin typeface="+mj-lt"/>
            </a:endParaRPr>
          </a:p>
          <a:p>
            <a:pPr marL="0" indent="0" algn="just">
              <a:buNone/>
            </a:pPr>
            <a:r>
              <a:rPr lang="pl-PL" dirty="0">
                <a:latin typeface="+mj-lt"/>
              </a:rPr>
              <a:t>Grupa odbiorców usług społecznych będzie się powiększać o osoby, które do tej pory „wypadały z systemu” ze względu na kryteria dochodowe, a których sytuacja ekonomiczna nie pozwalała na pełne korzystanie z oferty otwartego rynku.</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1171534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FA80EC5E-24DC-E412-E1C7-958F74D69627}"/>
              </a:ext>
            </a:extLst>
          </p:cNvPr>
          <p:cNvSpPr>
            <a:spLocks noGrp="1"/>
          </p:cNvSpPr>
          <p:nvPr>
            <p:ph type="title"/>
          </p:nvPr>
        </p:nvSpPr>
        <p:spPr>
          <a:xfrm>
            <a:off x="643467" y="321734"/>
            <a:ext cx="10905066" cy="1009463"/>
          </a:xfrm>
        </p:spPr>
        <p:txBody>
          <a:bodyPr>
            <a:normAutofit/>
          </a:bodyPr>
          <a:lstStyle/>
          <a:p>
            <a:r>
              <a:rPr lang="pl-PL" sz="3600" dirty="0"/>
              <a:t>W zależności od przyjętego rozwiązania tj. CUS lub OPS</a:t>
            </a:r>
          </a:p>
        </p:txBody>
      </p:sp>
      <p:sp>
        <p:nvSpPr>
          <p:cNvPr id="3" name="Symbol zastępczy zawartości 2">
            <a:extLst>
              <a:ext uri="{FF2B5EF4-FFF2-40B4-BE49-F238E27FC236}">
                <a16:creationId xmlns:a16="http://schemas.microsoft.com/office/drawing/2014/main" id="{C81FEBB8-476F-A306-6DFC-8C76C33FBEE3}"/>
              </a:ext>
            </a:extLst>
          </p:cNvPr>
          <p:cNvSpPr>
            <a:spLocks noGrp="1"/>
          </p:cNvSpPr>
          <p:nvPr>
            <p:ph idx="1"/>
          </p:nvPr>
        </p:nvSpPr>
        <p:spPr>
          <a:xfrm>
            <a:off x="678068" y="1722590"/>
            <a:ext cx="10905066" cy="4254591"/>
          </a:xfrm>
        </p:spPr>
        <p:txBody>
          <a:bodyPr>
            <a:normAutofit/>
          </a:bodyPr>
          <a:lstStyle/>
          <a:p>
            <a:pPr marL="0" indent="0" algn="just">
              <a:buNone/>
            </a:pPr>
            <a:r>
              <a:rPr lang="pl-PL" dirty="0">
                <a:latin typeface="+mj-lt"/>
              </a:rPr>
              <a:t>Czyli szerzej lub wąsko - propozycja MAP kierowana do organizacji pozarządowych to kierunek </a:t>
            </a:r>
            <a:r>
              <a:rPr lang="pl-PL" b="1" dirty="0">
                <a:latin typeface="+mj-lt"/>
              </a:rPr>
              <a:t>preferowania poszerzania grup usługobiorców, a więc działań i czynności skierowanych na jednostkę bez względu na „kryterium dochodowe”, a jednocześnie zapewniających wsparcie tym osobom/lub grupom mieszkańców, które potrzebują pomocy zewnętrznej (np. seniorzy).</a:t>
            </a:r>
          </a:p>
          <a:p>
            <a:pPr marL="0" indent="0" algn="just">
              <a:buNone/>
            </a:pPr>
            <a:endParaRPr lang="pl-PL" b="1" dirty="0">
              <a:latin typeface="+mj-lt"/>
            </a:endParaRPr>
          </a:p>
          <a:p>
            <a:pPr marL="0" indent="0" algn="just">
              <a:buNone/>
            </a:pPr>
            <a:r>
              <a:rPr lang="pl-PL" dirty="0">
                <a:latin typeface="+mj-lt"/>
              </a:rPr>
              <a:t>To również włączenie się w zmianę kierunku podejścia do podwyższania wartości kapitału ludzkiego danego terytorium, jako zintegrowanej całości (gminy).</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5807329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FA80EC5E-24DC-E412-E1C7-958F74D69627}"/>
              </a:ext>
            </a:extLst>
          </p:cNvPr>
          <p:cNvSpPr>
            <a:spLocks noGrp="1"/>
          </p:cNvSpPr>
          <p:nvPr>
            <p:ph type="title"/>
          </p:nvPr>
        </p:nvSpPr>
        <p:spPr>
          <a:xfrm>
            <a:off x="643467" y="321735"/>
            <a:ext cx="10905066" cy="770540"/>
          </a:xfrm>
        </p:spPr>
        <p:txBody>
          <a:bodyPr>
            <a:noAutofit/>
          </a:bodyPr>
          <a:lstStyle/>
          <a:p>
            <a:pPr algn="just"/>
            <a:r>
              <a:rPr lang="pl-PL" sz="2800" dirty="0"/>
              <a:t>Na potrzeby MAP przyjęto obecnie obowiązującą definicję</a:t>
            </a:r>
            <a:br>
              <a:rPr lang="pl-PL" sz="2800" dirty="0"/>
            </a:br>
            <a:r>
              <a:rPr lang="pl-PL" sz="2800" dirty="0"/>
              <a:t>usług społecznych, która wskazuje że są to działania z zakresu:</a:t>
            </a:r>
          </a:p>
        </p:txBody>
      </p:sp>
      <p:sp>
        <p:nvSpPr>
          <p:cNvPr id="3" name="Symbol zastępczy zawartości 2">
            <a:extLst>
              <a:ext uri="{FF2B5EF4-FFF2-40B4-BE49-F238E27FC236}">
                <a16:creationId xmlns:a16="http://schemas.microsoft.com/office/drawing/2014/main" id="{C81FEBB8-476F-A306-6DFC-8C76C33FBEE3}"/>
              </a:ext>
            </a:extLst>
          </p:cNvPr>
          <p:cNvSpPr>
            <a:spLocks noGrp="1"/>
          </p:cNvSpPr>
          <p:nvPr>
            <p:ph idx="1"/>
          </p:nvPr>
        </p:nvSpPr>
        <p:spPr>
          <a:xfrm>
            <a:off x="327349" y="1331198"/>
            <a:ext cx="11255785" cy="5287880"/>
          </a:xfrm>
        </p:spPr>
        <p:txBody>
          <a:bodyPr>
            <a:normAutofit fontScale="92500" lnSpcReduction="10000"/>
          </a:bodyPr>
          <a:lstStyle/>
          <a:p>
            <a:pPr marL="0" indent="0" algn="ctr">
              <a:buNone/>
            </a:pPr>
            <a:r>
              <a:rPr lang="pl-PL" sz="2000" dirty="0">
                <a:latin typeface="+mj-lt"/>
              </a:rPr>
              <a:t>Usługi społeczne oznaczają działania z zakresu:</a:t>
            </a:r>
          </a:p>
          <a:p>
            <a:pPr marL="0" indent="0" algn="just">
              <a:buNone/>
            </a:pPr>
            <a:r>
              <a:rPr lang="pl-PL" sz="2000" dirty="0">
                <a:latin typeface="+mj-lt"/>
              </a:rPr>
              <a:t>1) polityki prorodzinnej,</a:t>
            </a:r>
          </a:p>
          <a:p>
            <a:pPr marL="0" indent="0" algn="just">
              <a:buNone/>
            </a:pPr>
            <a:r>
              <a:rPr lang="pl-PL" sz="2000" dirty="0">
                <a:latin typeface="+mj-lt"/>
              </a:rPr>
              <a:t>2) wspierania rodziny,</a:t>
            </a:r>
          </a:p>
          <a:p>
            <a:pPr marL="0" indent="0" algn="just">
              <a:buNone/>
            </a:pPr>
            <a:r>
              <a:rPr lang="pl-PL" sz="2000" dirty="0">
                <a:latin typeface="+mj-lt"/>
              </a:rPr>
              <a:t>3) systemu pieczy zastępczej,</a:t>
            </a:r>
          </a:p>
          <a:p>
            <a:pPr marL="0" indent="0" algn="just">
              <a:buNone/>
            </a:pPr>
            <a:r>
              <a:rPr lang="pl-PL" sz="2000" dirty="0">
                <a:latin typeface="+mj-lt"/>
              </a:rPr>
              <a:t>4) pomocy społecznej,</a:t>
            </a:r>
          </a:p>
          <a:p>
            <a:pPr marL="0" indent="0" algn="just">
              <a:buNone/>
            </a:pPr>
            <a:r>
              <a:rPr lang="pl-PL" sz="2000" dirty="0">
                <a:latin typeface="+mj-lt"/>
              </a:rPr>
              <a:t>5) promocji i ochrony zdrowia,</a:t>
            </a:r>
          </a:p>
          <a:p>
            <a:pPr marL="0" indent="0" algn="just">
              <a:buNone/>
            </a:pPr>
            <a:r>
              <a:rPr lang="pl-PL" sz="2000" dirty="0">
                <a:latin typeface="+mj-lt"/>
              </a:rPr>
              <a:t>6) wspierania osób niepełnosprawnych,</a:t>
            </a:r>
          </a:p>
          <a:p>
            <a:pPr marL="0" indent="0" algn="just">
              <a:buNone/>
            </a:pPr>
            <a:r>
              <a:rPr lang="pl-PL" sz="2000" dirty="0">
                <a:latin typeface="+mj-lt"/>
              </a:rPr>
              <a:t>7) edukacji publicznej,</a:t>
            </a:r>
          </a:p>
          <a:p>
            <a:pPr marL="0" indent="0" algn="just">
              <a:buNone/>
            </a:pPr>
            <a:r>
              <a:rPr lang="pl-PL" sz="2000" dirty="0">
                <a:latin typeface="+mj-lt"/>
              </a:rPr>
              <a:t>8) przeciwdziałania bezrobociu,</a:t>
            </a:r>
          </a:p>
          <a:p>
            <a:pPr marL="0" indent="0" algn="just">
              <a:buNone/>
            </a:pPr>
            <a:r>
              <a:rPr lang="pl-PL" sz="2000" dirty="0">
                <a:latin typeface="+mj-lt"/>
              </a:rPr>
              <a:t>9) kultury,</a:t>
            </a:r>
          </a:p>
          <a:p>
            <a:pPr marL="0" indent="0" algn="just">
              <a:buNone/>
            </a:pPr>
            <a:r>
              <a:rPr lang="pl-PL" sz="2000" dirty="0">
                <a:latin typeface="+mj-lt"/>
              </a:rPr>
              <a:t>10) kultury fizycznej i turystyki,</a:t>
            </a:r>
          </a:p>
          <a:p>
            <a:pPr marL="0" indent="0" algn="just">
              <a:buNone/>
            </a:pPr>
            <a:r>
              <a:rPr lang="pl-PL" sz="2000" dirty="0">
                <a:latin typeface="+mj-lt"/>
              </a:rPr>
              <a:t>11) Pobudzania aktywności obywatelskiej</a:t>
            </a:r>
          </a:p>
          <a:p>
            <a:pPr marL="0" indent="0" algn="just">
              <a:buNone/>
            </a:pPr>
            <a:r>
              <a:rPr lang="pl-PL" sz="2000" dirty="0">
                <a:latin typeface="+mj-lt"/>
              </a:rPr>
              <a:t>12) Mieszkalnictwa</a:t>
            </a:r>
          </a:p>
          <a:p>
            <a:pPr marL="0" indent="0" algn="just">
              <a:buNone/>
            </a:pPr>
            <a:r>
              <a:rPr lang="pl-PL" sz="2000" dirty="0">
                <a:latin typeface="+mj-lt"/>
              </a:rPr>
              <a:t>13) Ochrony środowiska			14) reintegracji społecznej</a:t>
            </a:r>
          </a:p>
          <a:p>
            <a:pPr marL="0" indent="0" algn="just">
              <a:buNone/>
            </a:pPr>
            <a:endParaRPr lang="pl-PL" dirty="0">
              <a:latin typeface="+mj-lt"/>
            </a:endParaRPr>
          </a:p>
          <a:p>
            <a:pPr marL="0" indent="0" algn="just">
              <a:buNone/>
            </a:pPr>
            <a:endParaRPr lang="pl-PL" dirty="0">
              <a:latin typeface="+mj-lt"/>
            </a:endParaRPr>
          </a:p>
          <a:p>
            <a:pPr marL="0" indent="0" algn="just">
              <a:buNone/>
            </a:pPr>
            <a:endParaRPr lang="pl-PL" dirty="0">
              <a:latin typeface="+mj-lt"/>
            </a:endParaRPr>
          </a:p>
          <a:p>
            <a:pPr marL="0" indent="0" algn="just">
              <a:buNone/>
            </a:pPr>
            <a:endParaRPr lang="pl-PL" dirty="0">
              <a:latin typeface="+mj-lt"/>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9112897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FA80EC5E-24DC-E412-E1C7-958F74D69627}"/>
              </a:ext>
            </a:extLst>
          </p:cNvPr>
          <p:cNvSpPr>
            <a:spLocks noGrp="1"/>
          </p:cNvSpPr>
          <p:nvPr>
            <p:ph type="title"/>
          </p:nvPr>
        </p:nvSpPr>
        <p:spPr>
          <a:xfrm>
            <a:off x="643467" y="321735"/>
            <a:ext cx="10905066" cy="770540"/>
          </a:xfrm>
        </p:spPr>
        <p:txBody>
          <a:bodyPr>
            <a:noAutofit/>
          </a:bodyPr>
          <a:lstStyle/>
          <a:p>
            <a:pPr algn="just"/>
            <a:r>
              <a:rPr lang="pl-PL" sz="2800" dirty="0"/>
              <a:t>Usługi Społeczne</a:t>
            </a:r>
          </a:p>
        </p:txBody>
      </p:sp>
      <p:sp>
        <p:nvSpPr>
          <p:cNvPr id="3" name="Symbol zastępczy zawartości 2">
            <a:extLst>
              <a:ext uri="{FF2B5EF4-FFF2-40B4-BE49-F238E27FC236}">
                <a16:creationId xmlns:a16="http://schemas.microsoft.com/office/drawing/2014/main" id="{C81FEBB8-476F-A306-6DFC-8C76C33FBEE3}"/>
              </a:ext>
            </a:extLst>
          </p:cNvPr>
          <p:cNvSpPr>
            <a:spLocks noGrp="1"/>
          </p:cNvSpPr>
          <p:nvPr>
            <p:ph idx="1"/>
          </p:nvPr>
        </p:nvSpPr>
        <p:spPr>
          <a:xfrm>
            <a:off x="327349" y="1331198"/>
            <a:ext cx="11255785" cy="5287880"/>
          </a:xfrm>
        </p:spPr>
        <p:txBody>
          <a:bodyPr>
            <a:normAutofit/>
          </a:bodyPr>
          <a:lstStyle/>
          <a:p>
            <a:pPr marL="0" indent="0" algn="just">
              <a:buNone/>
            </a:pPr>
            <a:endParaRPr lang="pl-PL" dirty="0">
              <a:latin typeface="+mj-lt"/>
            </a:endParaRPr>
          </a:p>
          <a:p>
            <a:pPr marL="0" indent="0" algn="just">
              <a:buNone/>
            </a:pPr>
            <a:r>
              <a:rPr lang="pl-PL" dirty="0">
                <a:latin typeface="+mj-lt"/>
              </a:rPr>
              <a:t>podejmowane przez gminę w celu zaspokajania potrzeb wspólnoty samorządowej, świadczone w formie niematerialnej bezpośrednio na rzecz osób, rodzin, grup społecznych, grup mieszkańców o określonych potrzebach lub ogółu mieszkańców.</a:t>
            </a:r>
          </a:p>
          <a:p>
            <a:pPr marL="0" indent="0" algn="just">
              <a:buNone/>
            </a:pPr>
            <a:endParaRPr lang="pl-PL" dirty="0">
              <a:latin typeface="+mj-lt"/>
            </a:endParaRPr>
          </a:p>
          <a:p>
            <a:pPr marL="0" indent="0" algn="just">
              <a:buNone/>
            </a:pPr>
            <a:r>
              <a:rPr lang="pl-PL" dirty="0">
                <a:latin typeface="+mj-lt"/>
              </a:rPr>
              <a:t>Przykłady usług str. 17-20.</a:t>
            </a:r>
          </a:p>
          <a:p>
            <a:pPr marL="0" indent="0" algn="just">
              <a:buNone/>
            </a:pPr>
            <a:endParaRPr lang="pl-PL" dirty="0">
              <a:latin typeface="+mj-lt"/>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8719431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ymbol zastępczy zawartości 2">
            <a:extLst>
              <a:ext uri="{FF2B5EF4-FFF2-40B4-BE49-F238E27FC236}">
                <a16:creationId xmlns:a16="http://schemas.microsoft.com/office/drawing/2014/main" id="{C81FEBB8-476F-A306-6DFC-8C76C33FBEE3}"/>
              </a:ext>
            </a:extLst>
          </p:cNvPr>
          <p:cNvSpPr>
            <a:spLocks noGrp="1"/>
          </p:cNvSpPr>
          <p:nvPr>
            <p:ph idx="1"/>
          </p:nvPr>
        </p:nvSpPr>
        <p:spPr>
          <a:xfrm>
            <a:off x="327349" y="1995144"/>
            <a:ext cx="11255785" cy="4623934"/>
          </a:xfrm>
        </p:spPr>
        <p:txBody>
          <a:bodyPr>
            <a:normAutofit/>
          </a:bodyPr>
          <a:lstStyle/>
          <a:p>
            <a:pPr marL="0" indent="0" algn="just">
              <a:buNone/>
            </a:pPr>
            <a:r>
              <a:rPr lang="pl-PL" dirty="0">
                <a:latin typeface="+mj-lt"/>
              </a:rPr>
              <a:t>Praktyka organizacji pozarządowych dostarczyła wielu już przykładów działań</a:t>
            </a:r>
          </a:p>
          <a:p>
            <a:pPr marL="0" indent="0" algn="just">
              <a:buNone/>
            </a:pPr>
            <a:r>
              <a:rPr lang="pl-PL" dirty="0">
                <a:latin typeface="+mj-lt"/>
              </a:rPr>
              <a:t>wspierających, które wyraźnie zostały poszerzone w czasie pandemii COVID-19, a kierowane były do różnych adresatów wychodząc naprzeciw zasadzie</a:t>
            </a:r>
          </a:p>
          <a:p>
            <a:pPr marL="0" indent="0" algn="just">
              <a:buNone/>
            </a:pPr>
            <a:r>
              <a:rPr lang="pl-PL" dirty="0">
                <a:latin typeface="+mj-lt"/>
              </a:rPr>
              <a:t>powszechności, a nie stygmatyzacji, np.:</a:t>
            </a:r>
          </a:p>
          <a:p>
            <a:pPr marL="0" indent="0" algn="just">
              <a:buNone/>
            </a:pPr>
            <a:endParaRPr lang="pl-PL" dirty="0">
              <a:latin typeface="+mj-lt"/>
            </a:endParaRPr>
          </a:p>
          <a:p>
            <a:pPr marL="0" indent="0" algn="just">
              <a:buNone/>
            </a:pPr>
            <a:r>
              <a:rPr lang="pl-PL" dirty="0">
                <a:latin typeface="+mj-lt"/>
              </a:rPr>
              <a:t>• utworzenie klubu aktywnego seniora</a:t>
            </a:r>
          </a:p>
          <a:p>
            <a:pPr marL="0" indent="0" algn="just">
              <a:buNone/>
            </a:pPr>
            <a:r>
              <a:rPr lang="pl-PL" dirty="0">
                <a:latin typeface="+mj-lt"/>
              </a:rPr>
              <a:t>• utworzenie klubu wolontariusza, zrzeszającego wolontariuszy, świadczących</a:t>
            </a:r>
          </a:p>
          <a:p>
            <a:pPr marL="0" indent="0" algn="just">
              <a:buNone/>
            </a:pPr>
            <a:r>
              <a:rPr lang="pl-PL" dirty="0">
                <a:latin typeface="+mj-lt"/>
              </a:rPr>
              <a:t>pomoce osobom starszym oraz seniorów, chcących pomagać innym</a:t>
            </a:r>
          </a:p>
          <a:p>
            <a:pPr marL="0" indent="0" algn="just">
              <a:buNone/>
            </a:pPr>
            <a:r>
              <a:rPr lang="pl-PL" dirty="0">
                <a:latin typeface="+mj-lt"/>
              </a:rPr>
              <a:t>• pomoc sąsiedzka</a:t>
            </a:r>
          </a:p>
          <a:p>
            <a:pPr marL="0" indent="0" algn="just">
              <a:buNone/>
            </a:pPr>
            <a:endParaRPr lang="pl-PL" dirty="0">
              <a:latin typeface="+mj-lt"/>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Tytuł 4">
            <a:extLst>
              <a:ext uri="{FF2B5EF4-FFF2-40B4-BE49-F238E27FC236}">
                <a16:creationId xmlns:a16="http://schemas.microsoft.com/office/drawing/2014/main" id="{170D1323-3477-8D26-2A6D-4E78AD84AC3F}"/>
              </a:ext>
            </a:extLst>
          </p:cNvPr>
          <p:cNvSpPr>
            <a:spLocks noGrp="1"/>
          </p:cNvSpPr>
          <p:nvPr>
            <p:ph type="title"/>
          </p:nvPr>
        </p:nvSpPr>
        <p:spPr>
          <a:xfrm>
            <a:off x="838200" y="365126"/>
            <a:ext cx="10515600" cy="1264892"/>
          </a:xfrm>
        </p:spPr>
        <p:txBody>
          <a:bodyPr>
            <a:normAutofit fontScale="90000"/>
          </a:bodyPr>
          <a:lstStyle/>
          <a:p>
            <a:r>
              <a:rPr lang="pl-PL" dirty="0"/>
              <a:t>Oś współpracy MAP - usługi społeczne i </a:t>
            </a:r>
            <a:br>
              <a:rPr lang="pl-PL" dirty="0"/>
            </a:br>
            <a:r>
              <a:rPr lang="pl-PL" dirty="0"/>
              <a:t>działania wspierające</a:t>
            </a:r>
          </a:p>
        </p:txBody>
      </p:sp>
    </p:spTree>
    <p:extLst>
      <p:ext uri="{BB962C8B-B14F-4D97-AF65-F5344CB8AC3E}">
        <p14:creationId xmlns:p14="http://schemas.microsoft.com/office/powerpoint/2010/main" val="42517856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FA80EC5E-24DC-E412-E1C7-958F74D69627}"/>
              </a:ext>
            </a:extLst>
          </p:cNvPr>
          <p:cNvSpPr>
            <a:spLocks noGrp="1"/>
          </p:cNvSpPr>
          <p:nvPr>
            <p:ph type="title"/>
          </p:nvPr>
        </p:nvSpPr>
        <p:spPr>
          <a:xfrm>
            <a:off x="643467" y="321735"/>
            <a:ext cx="10905066" cy="770540"/>
          </a:xfrm>
        </p:spPr>
        <p:txBody>
          <a:bodyPr>
            <a:noAutofit/>
          </a:bodyPr>
          <a:lstStyle/>
          <a:p>
            <a:pPr algn="just"/>
            <a:endParaRPr lang="pl-PL" sz="2800" dirty="0"/>
          </a:p>
        </p:txBody>
      </p:sp>
      <p:sp>
        <p:nvSpPr>
          <p:cNvPr id="3" name="Symbol zastępczy zawartości 2">
            <a:extLst>
              <a:ext uri="{FF2B5EF4-FFF2-40B4-BE49-F238E27FC236}">
                <a16:creationId xmlns:a16="http://schemas.microsoft.com/office/drawing/2014/main" id="{C81FEBB8-476F-A306-6DFC-8C76C33FBEE3}"/>
              </a:ext>
            </a:extLst>
          </p:cNvPr>
          <p:cNvSpPr>
            <a:spLocks noGrp="1"/>
          </p:cNvSpPr>
          <p:nvPr>
            <p:ph idx="1"/>
          </p:nvPr>
        </p:nvSpPr>
        <p:spPr>
          <a:xfrm>
            <a:off x="327349" y="1331198"/>
            <a:ext cx="11255785" cy="5287880"/>
          </a:xfrm>
        </p:spPr>
        <p:txBody>
          <a:bodyPr>
            <a:normAutofit lnSpcReduction="10000"/>
          </a:bodyPr>
          <a:lstStyle/>
          <a:p>
            <a:pPr marL="0" indent="0" algn="just">
              <a:buNone/>
            </a:pPr>
            <a:r>
              <a:rPr lang="pl-PL" dirty="0">
                <a:latin typeface="+mj-lt"/>
              </a:rPr>
              <a:t>Z punktu widzenia MAP szczególną uwagę przypisuje się wolontariatowi jako działaniu wspierającemu, wykonywanemu dla różnych grup mieszkańców gmin, w tym dla tych najbardziej potrzebujących zaspokojenia ich potrzeb, m.in.: seniorzy, niepełnosprawni, dzieci obcokrajowców, przewlekle i długotrwale chorzy, rodziny dysfunkcyjne, itp. </a:t>
            </a:r>
          </a:p>
          <a:p>
            <a:pPr marL="0" indent="0" algn="just">
              <a:buNone/>
            </a:pPr>
            <a:r>
              <a:rPr lang="pl-PL" dirty="0">
                <a:latin typeface="+mj-lt"/>
              </a:rPr>
              <a:t>Ten rodzaj działania wspierającego jest o tyle ważny w MAP dla włączania się organizacji pozarządowych w lokalny rozwój usług społecznych, albowiem może być świadczony bez konieczności stosowania „kryterium dochodowego”. </a:t>
            </a:r>
          </a:p>
          <a:p>
            <a:pPr marL="0" indent="0" algn="just">
              <a:buNone/>
            </a:pPr>
            <a:r>
              <a:rPr lang="pl-PL" dirty="0">
                <a:latin typeface="+mj-lt"/>
              </a:rPr>
              <a:t>Wolontariat jako usługa społeczna idealnie pasuje do zmiany zasady selektywności wsparcia i pomocy, a więc usługa jaką organizacje winny oferować bez względu na instytucję zarządzającą usługami społecznymi (</a:t>
            </a:r>
            <a:r>
              <a:rPr lang="pl-PL" dirty="0" err="1">
                <a:latin typeface="+mj-lt"/>
              </a:rPr>
              <a:t>cus</a:t>
            </a:r>
            <a:r>
              <a:rPr lang="pl-PL" dirty="0">
                <a:latin typeface="+mj-lt"/>
              </a:rPr>
              <a:t> lub </a:t>
            </a:r>
            <a:r>
              <a:rPr lang="pl-PL" dirty="0" err="1">
                <a:latin typeface="+mj-lt"/>
              </a:rPr>
              <a:t>ops</a:t>
            </a:r>
            <a:r>
              <a:rPr lang="pl-PL" dirty="0">
                <a:latin typeface="+mj-lt"/>
              </a:rPr>
              <a:t>).</a:t>
            </a:r>
          </a:p>
          <a:p>
            <a:pPr marL="0" indent="0" algn="just">
              <a:buNone/>
            </a:pPr>
            <a:endParaRPr lang="pl-PL" dirty="0">
              <a:latin typeface="+mj-lt"/>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6413229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FA80EC5E-24DC-E412-E1C7-958F74D69627}"/>
              </a:ext>
            </a:extLst>
          </p:cNvPr>
          <p:cNvSpPr>
            <a:spLocks noGrp="1"/>
          </p:cNvSpPr>
          <p:nvPr>
            <p:ph type="title"/>
          </p:nvPr>
        </p:nvSpPr>
        <p:spPr>
          <a:xfrm>
            <a:off x="643467" y="321735"/>
            <a:ext cx="10905066" cy="770540"/>
          </a:xfrm>
        </p:spPr>
        <p:txBody>
          <a:bodyPr>
            <a:noAutofit/>
          </a:bodyPr>
          <a:lstStyle/>
          <a:p>
            <a:pPr algn="just"/>
            <a:r>
              <a:rPr lang="pl-PL" sz="2800" dirty="0"/>
              <a:t>Interesariusze MAP:</a:t>
            </a:r>
          </a:p>
        </p:txBody>
      </p:sp>
      <p:sp>
        <p:nvSpPr>
          <p:cNvPr id="3" name="Symbol zastępczy zawartości 2">
            <a:extLst>
              <a:ext uri="{FF2B5EF4-FFF2-40B4-BE49-F238E27FC236}">
                <a16:creationId xmlns:a16="http://schemas.microsoft.com/office/drawing/2014/main" id="{C81FEBB8-476F-A306-6DFC-8C76C33FBEE3}"/>
              </a:ext>
            </a:extLst>
          </p:cNvPr>
          <p:cNvSpPr>
            <a:spLocks noGrp="1"/>
          </p:cNvSpPr>
          <p:nvPr>
            <p:ph idx="1"/>
          </p:nvPr>
        </p:nvSpPr>
        <p:spPr>
          <a:xfrm>
            <a:off x="327349" y="1331198"/>
            <a:ext cx="11255785" cy="5287880"/>
          </a:xfrm>
        </p:spPr>
        <p:txBody>
          <a:bodyPr>
            <a:normAutofit/>
          </a:bodyPr>
          <a:lstStyle/>
          <a:p>
            <a:pPr marL="0" indent="0" algn="just">
              <a:buNone/>
            </a:pPr>
            <a:endParaRPr lang="pl-PL" dirty="0">
              <a:latin typeface="+mj-lt"/>
            </a:endParaRPr>
          </a:p>
          <a:p>
            <a:pPr marL="0" indent="0" algn="just">
              <a:buNone/>
            </a:pPr>
            <a:r>
              <a:rPr lang="pl-PL" dirty="0">
                <a:latin typeface="+mj-lt"/>
              </a:rPr>
              <a:t>Kluczowi Interesariusze MAP na terytorium gminy otwierają przedstawiciele administracji samorządowej:</a:t>
            </a:r>
          </a:p>
          <a:p>
            <a:pPr marL="0" indent="0" algn="just">
              <a:buNone/>
            </a:pPr>
            <a:r>
              <a:rPr lang="pl-PL" dirty="0">
                <a:latin typeface="+mj-lt"/>
              </a:rPr>
              <a:t>1) Organ władzy wykonawczej – wójt w gminie wiejskiej, burmistrz w gminie miejskiej i wiejsko-miejskiej i prezydent w dużym mieście;</a:t>
            </a:r>
          </a:p>
          <a:p>
            <a:pPr marL="0" indent="0" algn="just">
              <a:buNone/>
            </a:pPr>
            <a:r>
              <a:rPr lang="pl-PL" dirty="0">
                <a:latin typeface="+mj-lt"/>
              </a:rPr>
              <a:t>2) Organ stanowiący </a:t>
            </a:r>
            <a:r>
              <a:rPr lang="pl-PL" dirty="0" err="1">
                <a:latin typeface="+mj-lt"/>
              </a:rPr>
              <a:t>jst</a:t>
            </a:r>
            <a:r>
              <a:rPr lang="pl-PL" dirty="0">
                <a:latin typeface="+mj-lt"/>
              </a:rPr>
              <a:t> – rada gminy, rada miejska, rada miasta.</a:t>
            </a:r>
          </a:p>
          <a:p>
            <a:pPr marL="0" indent="0" algn="just">
              <a:buNone/>
            </a:pPr>
            <a:r>
              <a:rPr lang="pl-PL" dirty="0">
                <a:latin typeface="+mj-lt"/>
              </a:rPr>
              <a:t>3) Jednostki organizacyjne samorządu gminy (miasta) takie jak: centrum usług społecznych, ośrodek pomocy społecznej oraz jednostki organizacyjne z takich obszarów jak: edukacja, kultura, ochrona zdrowia, sportu i turystyki i inne.</a:t>
            </a:r>
          </a:p>
          <a:p>
            <a:pPr marL="0" indent="0" algn="just">
              <a:buNone/>
            </a:pPr>
            <a:endParaRPr lang="pl-PL" dirty="0">
              <a:latin typeface="+mj-lt"/>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3825661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FA80EC5E-24DC-E412-E1C7-958F74D69627}"/>
              </a:ext>
            </a:extLst>
          </p:cNvPr>
          <p:cNvSpPr>
            <a:spLocks noGrp="1"/>
          </p:cNvSpPr>
          <p:nvPr>
            <p:ph type="title"/>
          </p:nvPr>
        </p:nvSpPr>
        <p:spPr>
          <a:xfrm>
            <a:off x="643467" y="321735"/>
            <a:ext cx="10905066" cy="770540"/>
          </a:xfrm>
        </p:spPr>
        <p:txBody>
          <a:bodyPr>
            <a:noAutofit/>
          </a:bodyPr>
          <a:lstStyle/>
          <a:p>
            <a:pPr algn="just"/>
            <a:r>
              <a:rPr lang="pl-PL" sz="2800" dirty="0"/>
              <a:t>Interesariusze MAP:</a:t>
            </a:r>
          </a:p>
        </p:txBody>
      </p:sp>
      <p:sp>
        <p:nvSpPr>
          <p:cNvPr id="3" name="Symbol zastępczy zawartości 2">
            <a:extLst>
              <a:ext uri="{FF2B5EF4-FFF2-40B4-BE49-F238E27FC236}">
                <a16:creationId xmlns:a16="http://schemas.microsoft.com/office/drawing/2014/main" id="{C81FEBB8-476F-A306-6DFC-8C76C33FBEE3}"/>
              </a:ext>
            </a:extLst>
          </p:cNvPr>
          <p:cNvSpPr>
            <a:spLocks noGrp="1"/>
          </p:cNvSpPr>
          <p:nvPr>
            <p:ph idx="1"/>
          </p:nvPr>
        </p:nvSpPr>
        <p:spPr>
          <a:xfrm>
            <a:off x="327349" y="1331198"/>
            <a:ext cx="11255785" cy="5287880"/>
          </a:xfrm>
        </p:spPr>
        <p:txBody>
          <a:bodyPr>
            <a:normAutofit lnSpcReduction="10000"/>
          </a:bodyPr>
          <a:lstStyle/>
          <a:p>
            <a:pPr marL="0" indent="0" algn="just">
              <a:buNone/>
            </a:pPr>
            <a:r>
              <a:rPr lang="pl-PL" dirty="0">
                <a:latin typeface="+mj-lt"/>
              </a:rPr>
              <a:t>Organizacje pozarządowe, w tym mogą być tzw. podmioty ekonomii społecznej i solidarnej, do których zlicza się:</a:t>
            </a:r>
          </a:p>
          <a:p>
            <a:pPr marL="0" indent="0" algn="just">
              <a:buNone/>
            </a:pPr>
            <a:r>
              <a:rPr lang="pl-PL" dirty="0">
                <a:latin typeface="+mj-lt"/>
              </a:rPr>
              <a:t>1) organizacje pozarządowe oraz podmioty, o których mowa w art. 3 ust. 3 ustawy o działalności pożytku publicznego i o wolontariacie;</a:t>
            </a:r>
          </a:p>
          <a:p>
            <a:pPr marL="0" indent="0" algn="just">
              <a:buNone/>
            </a:pPr>
            <a:r>
              <a:rPr lang="pl-PL" dirty="0">
                <a:latin typeface="+mj-lt"/>
              </a:rPr>
              <a:t>2) koła gospodyń wiejskich;</a:t>
            </a:r>
          </a:p>
          <a:p>
            <a:pPr marL="0" indent="0" algn="just">
              <a:buNone/>
            </a:pPr>
            <a:r>
              <a:rPr lang="pl-PL" dirty="0">
                <a:latin typeface="+mj-lt"/>
              </a:rPr>
              <a:t>3) spółdzielnie pracy;</a:t>
            </a:r>
          </a:p>
          <a:p>
            <a:pPr marL="0" indent="0" algn="just">
              <a:buNone/>
            </a:pPr>
            <a:r>
              <a:rPr lang="pl-PL" dirty="0">
                <a:latin typeface="+mj-lt"/>
              </a:rPr>
              <a:t>4) podmioty ekonomii solidarnej, w tym: a) przedsiębiorstwa b) spółdzielnie socjalne oraz spółdzielnie inwalidów i niewidomych,</a:t>
            </a:r>
          </a:p>
          <a:p>
            <a:pPr marL="0" indent="0" algn="just">
              <a:buNone/>
            </a:pPr>
            <a:r>
              <a:rPr lang="pl-PL" dirty="0">
                <a:latin typeface="+mj-lt"/>
              </a:rPr>
              <a:t>c) zakłady pracy chronionej,</a:t>
            </a:r>
          </a:p>
          <a:p>
            <a:pPr marL="0" indent="0" algn="just">
              <a:buNone/>
            </a:pPr>
            <a:r>
              <a:rPr lang="pl-PL" dirty="0">
                <a:latin typeface="+mj-lt"/>
              </a:rPr>
              <a:t>d) jednostki reintegracyjne, w tym jednostki aktywizujące osoby niepełnosprawne (WTZ, ZAZ) i jednostki zatrudnienia socjalnego aktywizujące osoby wykluczone społecznie (CIS, KIS).</a:t>
            </a:r>
          </a:p>
          <a:p>
            <a:pPr marL="0" indent="0" algn="just">
              <a:buNone/>
            </a:pPr>
            <a:endParaRPr lang="pl-PL" dirty="0">
              <a:latin typeface="+mj-lt"/>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8845213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FA80EC5E-24DC-E412-E1C7-958F74D69627}"/>
              </a:ext>
            </a:extLst>
          </p:cNvPr>
          <p:cNvSpPr>
            <a:spLocks noGrp="1"/>
          </p:cNvSpPr>
          <p:nvPr>
            <p:ph type="title"/>
          </p:nvPr>
        </p:nvSpPr>
        <p:spPr>
          <a:xfrm>
            <a:off x="643467" y="321735"/>
            <a:ext cx="10905066" cy="770540"/>
          </a:xfrm>
        </p:spPr>
        <p:txBody>
          <a:bodyPr>
            <a:noAutofit/>
          </a:bodyPr>
          <a:lstStyle/>
          <a:p>
            <a:pPr algn="ctr"/>
            <a:r>
              <a:rPr lang="pl-PL" sz="2800" dirty="0"/>
              <a:t>Interesariusze kluczowi wspomagający MAP</a:t>
            </a:r>
            <a:br>
              <a:rPr lang="pl-PL" sz="2800" dirty="0"/>
            </a:br>
            <a:endParaRPr lang="pl-PL" sz="2800" dirty="0"/>
          </a:p>
        </p:txBody>
      </p:sp>
      <p:sp>
        <p:nvSpPr>
          <p:cNvPr id="3" name="Symbol zastępczy zawartości 2">
            <a:extLst>
              <a:ext uri="{FF2B5EF4-FFF2-40B4-BE49-F238E27FC236}">
                <a16:creationId xmlns:a16="http://schemas.microsoft.com/office/drawing/2014/main" id="{C81FEBB8-476F-A306-6DFC-8C76C33FBEE3}"/>
              </a:ext>
            </a:extLst>
          </p:cNvPr>
          <p:cNvSpPr>
            <a:spLocks noGrp="1"/>
          </p:cNvSpPr>
          <p:nvPr>
            <p:ph idx="1"/>
          </p:nvPr>
        </p:nvSpPr>
        <p:spPr>
          <a:xfrm>
            <a:off x="327349" y="1331198"/>
            <a:ext cx="11255785" cy="5287880"/>
          </a:xfrm>
        </p:spPr>
        <p:txBody>
          <a:bodyPr>
            <a:normAutofit/>
          </a:bodyPr>
          <a:lstStyle/>
          <a:p>
            <a:pPr marL="0" indent="0" algn="just">
              <a:buNone/>
            </a:pPr>
            <a:r>
              <a:rPr lang="pl-PL" sz="3200" dirty="0">
                <a:latin typeface="+mj-lt"/>
              </a:rPr>
              <a:t>– wypełniający rolę konsultacyjno-obserwatorską oraz promującą (np. ROPS, OWES, Konwent CUS).</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7741451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FA80EC5E-24DC-E412-E1C7-958F74D69627}"/>
              </a:ext>
            </a:extLst>
          </p:cNvPr>
          <p:cNvSpPr>
            <a:spLocks noGrp="1"/>
          </p:cNvSpPr>
          <p:nvPr>
            <p:ph type="title"/>
          </p:nvPr>
        </p:nvSpPr>
        <p:spPr>
          <a:xfrm>
            <a:off x="643467" y="321735"/>
            <a:ext cx="10905066" cy="770540"/>
          </a:xfrm>
        </p:spPr>
        <p:txBody>
          <a:bodyPr>
            <a:noAutofit/>
          </a:bodyPr>
          <a:lstStyle/>
          <a:p>
            <a:pPr algn="ctr"/>
            <a:r>
              <a:rPr lang="pl-PL" sz="2800" dirty="0"/>
              <a:t>Interesariusze MAP na terytorium gminy –</a:t>
            </a:r>
            <a:br>
              <a:rPr lang="pl-PL" sz="2800" dirty="0"/>
            </a:br>
            <a:r>
              <a:rPr lang="pl-PL" sz="2800" dirty="0"/>
              <a:t> wariant innowacyjny – powszechność dostępu</a:t>
            </a:r>
          </a:p>
        </p:txBody>
      </p:sp>
      <p:sp>
        <p:nvSpPr>
          <p:cNvPr id="3" name="Symbol zastępczy zawartości 2">
            <a:extLst>
              <a:ext uri="{FF2B5EF4-FFF2-40B4-BE49-F238E27FC236}">
                <a16:creationId xmlns:a16="http://schemas.microsoft.com/office/drawing/2014/main" id="{C81FEBB8-476F-A306-6DFC-8C76C33FBEE3}"/>
              </a:ext>
            </a:extLst>
          </p:cNvPr>
          <p:cNvSpPr>
            <a:spLocks noGrp="1"/>
          </p:cNvSpPr>
          <p:nvPr>
            <p:ph idx="1"/>
          </p:nvPr>
        </p:nvSpPr>
        <p:spPr>
          <a:xfrm>
            <a:off x="327349" y="1331198"/>
            <a:ext cx="11255785" cy="5287880"/>
          </a:xfrm>
        </p:spPr>
        <p:txBody>
          <a:bodyPr>
            <a:normAutofit/>
          </a:bodyPr>
          <a:lstStyle/>
          <a:p>
            <a:pPr marL="0" indent="0" algn="just">
              <a:buNone/>
            </a:pPr>
            <a:endParaRPr lang="pl-PL" dirty="0">
              <a:latin typeface="+mj-lt"/>
            </a:endParaRPr>
          </a:p>
          <a:p>
            <a:pPr marL="0" indent="0" algn="just">
              <a:buNone/>
            </a:pPr>
            <a:endParaRPr lang="pl-PL" dirty="0">
              <a:latin typeface="+mj-lt"/>
            </a:endParaRPr>
          </a:p>
          <a:p>
            <a:pPr marL="0" indent="0" algn="just">
              <a:buNone/>
            </a:pPr>
            <a:r>
              <a:rPr lang="pl-PL" dirty="0">
                <a:latin typeface="+mj-lt"/>
              </a:rPr>
              <a:t>1. Administracja samorządowa gminy:</a:t>
            </a:r>
          </a:p>
          <a:p>
            <a:pPr marL="0" indent="0" algn="just">
              <a:buNone/>
            </a:pPr>
            <a:r>
              <a:rPr lang="pl-PL" dirty="0">
                <a:latin typeface="+mj-lt"/>
              </a:rPr>
              <a:t>- wójt/burmistrz,</a:t>
            </a:r>
          </a:p>
          <a:p>
            <a:pPr marL="0" indent="0" algn="just">
              <a:buNone/>
            </a:pPr>
            <a:r>
              <a:rPr lang="pl-PL" dirty="0">
                <a:latin typeface="+mj-lt"/>
              </a:rPr>
              <a:t>- rada gminy,</a:t>
            </a:r>
          </a:p>
          <a:p>
            <a:pPr marL="0" indent="0" algn="just">
              <a:buNone/>
            </a:pPr>
            <a:r>
              <a:rPr lang="pl-PL" dirty="0">
                <a:latin typeface="+mj-lt"/>
              </a:rPr>
              <a:t>-urząd gmin</a:t>
            </a:r>
          </a:p>
          <a:p>
            <a:pPr marL="0" indent="0" algn="just">
              <a:buNone/>
            </a:pPr>
            <a:r>
              <a:rPr lang="pl-PL" dirty="0">
                <a:latin typeface="+mj-lt"/>
              </a:rPr>
              <a:t>2. </a:t>
            </a:r>
            <a:r>
              <a:rPr lang="pl-PL" b="1" dirty="0">
                <a:latin typeface="+mj-lt"/>
              </a:rPr>
              <a:t>Centrum Usług Społecznych</a:t>
            </a:r>
          </a:p>
          <a:p>
            <a:pPr marL="0" indent="0" algn="just">
              <a:buNone/>
            </a:pPr>
            <a:r>
              <a:rPr lang="pl-PL" dirty="0">
                <a:latin typeface="+mj-lt"/>
              </a:rPr>
              <a:t>3. Podmioty pozarządowe</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379141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 name="Rectangle 3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ytuł 1">
            <a:extLst>
              <a:ext uri="{FF2B5EF4-FFF2-40B4-BE49-F238E27FC236}">
                <a16:creationId xmlns:a16="http://schemas.microsoft.com/office/drawing/2014/main" id="{2077E1EB-C788-67F3-7E34-41FE20E6E998}"/>
              </a:ext>
            </a:extLst>
          </p:cNvPr>
          <p:cNvSpPr>
            <a:spLocks noGrp="1"/>
          </p:cNvSpPr>
          <p:nvPr>
            <p:ph type="title"/>
          </p:nvPr>
        </p:nvSpPr>
        <p:spPr>
          <a:xfrm>
            <a:off x="958506" y="800392"/>
            <a:ext cx="10264697" cy="1212102"/>
          </a:xfrm>
        </p:spPr>
        <p:txBody>
          <a:bodyPr>
            <a:normAutofit/>
          </a:bodyPr>
          <a:lstStyle/>
          <a:p>
            <a:r>
              <a:rPr lang="pl-PL" sz="4000" dirty="0">
                <a:solidFill>
                  <a:srgbClr val="FFFFFF"/>
                </a:solidFill>
              </a:rPr>
              <a:t>Założenia </a:t>
            </a:r>
            <a:r>
              <a:rPr lang="pl-PL" sz="4000" b="1" dirty="0">
                <a:solidFill>
                  <a:srgbClr val="FFFFFF"/>
                </a:solidFill>
              </a:rPr>
              <a:t>Modelu Alternatywnej Partycypacji</a:t>
            </a:r>
          </a:p>
        </p:txBody>
      </p:sp>
      <p:sp>
        <p:nvSpPr>
          <p:cNvPr id="3" name="Symbol zastępczy zawartości 2">
            <a:extLst>
              <a:ext uri="{FF2B5EF4-FFF2-40B4-BE49-F238E27FC236}">
                <a16:creationId xmlns:a16="http://schemas.microsoft.com/office/drawing/2014/main" id="{D93BAC28-48A6-E97D-9865-202FADA753A2}"/>
              </a:ext>
            </a:extLst>
          </p:cNvPr>
          <p:cNvSpPr>
            <a:spLocks noGrp="1"/>
          </p:cNvSpPr>
          <p:nvPr>
            <p:ph idx="1"/>
          </p:nvPr>
        </p:nvSpPr>
        <p:spPr>
          <a:xfrm>
            <a:off x="958506" y="2341848"/>
            <a:ext cx="10118113" cy="4098709"/>
          </a:xfrm>
        </p:spPr>
        <p:txBody>
          <a:bodyPr anchor="ctr">
            <a:normAutofit/>
          </a:bodyPr>
          <a:lstStyle/>
          <a:p>
            <a:pPr marL="0" indent="0" algn="just">
              <a:lnSpc>
                <a:spcPct val="110000"/>
              </a:lnSpc>
              <a:buNone/>
            </a:pPr>
            <a:r>
              <a:rPr lang="pl-PL" sz="2000" dirty="0">
                <a:latin typeface="+mj-lt"/>
              </a:rPr>
              <a:t>MAP jest propozycją uniwersalnego „drogowskazu” procesu przygotowawczego NGO do współpracy w obszarze usług społecznych w sytuacji fakultatywności decyzji o wyborze wariantu lokalnego systemu ich organizacji, tj. tworzenia CUS lub pozostawienia dotychczasowego ośrodka pomocy społecznej. </a:t>
            </a:r>
          </a:p>
          <a:p>
            <a:pPr marL="0" indent="0" algn="just">
              <a:lnSpc>
                <a:spcPct val="110000"/>
              </a:lnSpc>
              <a:buNone/>
            </a:pPr>
            <a:r>
              <a:rPr lang="pl-PL" sz="2000" dirty="0">
                <a:latin typeface="+mj-lt"/>
              </a:rPr>
              <a:t>MAP to propozycja dla NGO utworzenia własnej struktury organizacyjnej mającej charakter uniwersalny, a więc taki, który jest niezależny do zastanego na terytorium gminy wariantu organizacji usług społecznych. </a:t>
            </a:r>
          </a:p>
          <a:p>
            <a:pPr marL="0" indent="0" algn="just">
              <a:lnSpc>
                <a:spcPct val="110000"/>
              </a:lnSpc>
              <a:buNone/>
            </a:pPr>
            <a:r>
              <a:rPr lang="pl-PL" sz="2000" b="1" dirty="0">
                <a:solidFill>
                  <a:srgbClr val="002060"/>
                </a:solidFill>
                <a:latin typeface="+mj-lt"/>
              </a:rPr>
              <a:t>MAP to propozycja umożliwienia włączenia NGO w procesy planowania i świadczenia usług społecznych, w budowę lokalnych programów usług społecznych bez względu na decyzje samorządu gmin o kształcie jednostek organizacyjnych odpowiedzialnych za usługi społeczne.</a:t>
            </a:r>
          </a:p>
        </p:txBody>
      </p:sp>
    </p:spTree>
    <p:extLst>
      <p:ext uri="{BB962C8B-B14F-4D97-AF65-F5344CB8AC3E}">
        <p14:creationId xmlns:p14="http://schemas.microsoft.com/office/powerpoint/2010/main" val="4222272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FA80EC5E-24DC-E412-E1C7-958F74D69627}"/>
              </a:ext>
            </a:extLst>
          </p:cNvPr>
          <p:cNvSpPr>
            <a:spLocks noGrp="1"/>
          </p:cNvSpPr>
          <p:nvPr>
            <p:ph type="title"/>
          </p:nvPr>
        </p:nvSpPr>
        <p:spPr>
          <a:xfrm>
            <a:off x="643467" y="321735"/>
            <a:ext cx="10905066" cy="770540"/>
          </a:xfrm>
        </p:spPr>
        <p:txBody>
          <a:bodyPr>
            <a:noAutofit/>
          </a:bodyPr>
          <a:lstStyle/>
          <a:p>
            <a:pPr algn="ctr"/>
            <a:r>
              <a:rPr lang="pl-PL" sz="2400" dirty="0"/>
              <a:t>Wariant tradycyjny</a:t>
            </a:r>
            <a:br>
              <a:rPr lang="pl-PL" sz="2400" dirty="0"/>
            </a:br>
            <a:r>
              <a:rPr lang="pl-PL" sz="2400" dirty="0"/>
              <a:t>– sukcesywne odchodzenie od selektywności dostępu</a:t>
            </a:r>
          </a:p>
        </p:txBody>
      </p:sp>
      <p:sp>
        <p:nvSpPr>
          <p:cNvPr id="3" name="Symbol zastępczy zawartości 2">
            <a:extLst>
              <a:ext uri="{FF2B5EF4-FFF2-40B4-BE49-F238E27FC236}">
                <a16:creationId xmlns:a16="http://schemas.microsoft.com/office/drawing/2014/main" id="{C81FEBB8-476F-A306-6DFC-8C76C33FBEE3}"/>
              </a:ext>
            </a:extLst>
          </p:cNvPr>
          <p:cNvSpPr>
            <a:spLocks noGrp="1"/>
          </p:cNvSpPr>
          <p:nvPr>
            <p:ph idx="1"/>
          </p:nvPr>
        </p:nvSpPr>
        <p:spPr>
          <a:xfrm>
            <a:off x="327349" y="1805402"/>
            <a:ext cx="11255785" cy="4813676"/>
          </a:xfrm>
        </p:spPr>
        <p:txBody>
          <a:bodyPr>
            <a:normAutofit/>
          </a:bodyPr>
          <a:lstStyle/>
          <a:p>
            <a:pPr marL="0" indent="0" algn="just">
              <a:buNone/>
            </a:pPr>
            <a:r>
              <a:rPr lang="pl-PL" dirty="0">
                <a:latin typeface="+mj-lt"/>
              </a:rPr>
              <a:t>1. Administracja samorządowa gminy:</a:t>
            </a:r>
          </a:p>
          <a:p>
            <a:pPr marL="0" indent="0" algn="just">
              <a:buNone/>
            </a:pPr>
            <a:r>
              <a:rPr lang="pl-PL" dirty="0">
                <a:latin typeface="+mj-lt"/>
              </a:rPr>
              <a:t>- wójt/burmistrz,</a:t>
            </a:r>
          </a:p>
          <a:p>
            <a:pPr marL="0" indent="0" algn="just">
              <a:buNone/>
            </a:pPr>
            <a:r>
              <a:rPr lang="pl-PL" dirty="0">
                <a:latin typeface="+mj-lt"/>
              </a:rPr>
              <a:t>- rada gminy,</a:t>
            </a:r>
          </a:p>
          <a:p>
            <a:pPr marL="0" indent="0" algn="just">
              <a:buNone/>
            </a:pPr>
            <a:r>
              <a:rPr lang="pl-PL" dirty="0">
                <a:latin typeface="+mj-lt"/>
              </a:rPr>
              <a:t>-urząd gmin</a:t>
            </a:r>
          </a:p>
          <a:p>
            <a:pPr marL="0" indent="0" algn="just">
              <a:buNone/>
            </a:pPr>
            <a:r>
              <a:rPr lang="pl-PL" dirty="0">
                <a:latin typeface="+mj-lt"/>
              </a:rPr>
              <a:t>2. </a:t>
            </a:r>
            <a:r>
              <a:rPr lang="pl-PL" b="1" dirty="0">
                <a:latin typeface="+mj-lt"/>
              </a:rPr>
              <a:t>Ośrodek Pomocy Społecznej</a:t>
            </a:r>
            <a:r>
              <a:rPr lang="pl-PL" dirty="0">
                <a:latin typeface="+mj-lt"/>
              </a:rPr>
              <a:t>.</a:t>
            </a:r>
          </a:p>
          <a:p>
            <a:pPr marL="0" indent="0" algn="just">
              <a:buNone/>
            </a:pPr>
            <a:r>
              <a:rPr lang="pl-PL" dirty="0">
                <a:latin typeface="+mj-lt"/>
              </a:rPr>
              <a:t>3. Podmioty pozarządowe.</a:t>
            </a:r>
          </a:p>
          <a:p>
            <a:pPr marL="0" indent="0" algn="just">
              <a:buNone/>
            </a:pPr>
            <a:r>
              <a:rPr lang="pl-PL" b="1" dirty="0">
                <a:latin typeface="+mj-lt"/>
              </a:rPr>
              <a:t>4. Partnerskie jednostki organizacyjne gminy z obszaru: edukacji, kultury,</a:t>
            </a:r>
          </a:p>
          <a:p>
            <a:pPr marL="0" indent="0" algn="just">
              <a:buNone/>
            </a:pPr>
            <a:r>
              <a:rPr lang="pl-PL" b="1" dirty="0">
                <a:latin typeface="+mj-lt"/>
              </a:rPr>
              <a:t>ochrony zdrowia, sportu i rekreacji.</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1153460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FA80EC5E-24DC-E412-E1C7-958F74D69627}"/>
              </a:ext>
            </a:extLst>
          </p:cNvPr>
          <p:cNvSpPr>
            <a:spLocks noGrp="1"/>
          </p:cNvSpPr>
          <p:nvPr>
            <p:ph type="title"/>
          </p:nvPr>
        </p:nvSpPr>
        <p:spPr>
          <a:xfrm>
            <a:off x="643467" y="321735"/>
            <a:ext cx="10905066" cy="770540"/>
          </a:xfrm>
        </p:spPr>
        <p:txBody>
          <a:bodyPr>
            <a:noAutofit/>
          </a:bodyPr>
          <a:lstStyle/>
          <a:p>
            <a:pPr algn="ctr"/>
            <a:r>
              <a:rPr lang="pl-PL" sz="2800" dirty="0"/>
              <a:t>Partnerstwo i współpraca międzyinstytucjonalna</a:t>
            </a:r>
            <a:br>
              <a:rPr lang="pl-PL" sz="2800" dirty="0"/>
            </a:br>
            <a:r>
              <a:rPr lang="pl-PL" sz="2800" dirty="0"/>
              <a:t>– fundament MAP</a:t>
            </a:r>
          </a:p>
        </p:txBody>
      </p:sp>
      <p:sp>
        <p:nvSpPr>
          <p:cNvPr id="3" name="Symbol zastępczy zawartości 2">
            <a:extLst>
              <a:ext uri="{FF2B5EF4-FFF2-40B4-BE49-F238E27FC236}">
                <a16:creationId xmlns:a16="http://schemas.microsoft.com/office/drawing/2014/main" id="{C81FEBB8-476F-A306-6DFC-8C76C33FBEE3}"/>
              </a:ext>
            </a:extLst>
          </p:cNvPr>
          <p:cNvSpPr>
            <a:spLocks noGrp="1"/>
          </p:cNvSpPr>
          <p:nvPr>
            <p:ph idx="1"/>
          </p:nvPr>
        </p:nvSpPr>
        <p:spPr>
          <a:xfrm>
            <a:off x="327349" y="1331198"/>
            <a:ext cx="11255785" cy="5287880"/>
          </a:xfrm>
        </p:spPr>
        <p:txBody>
          <a:bodyPr>
            <a:normAutofit/>
          </a:bodyPr>
          <a:lstStyle/>
          <a:p>
            <a:pPr marL="0" indent="0" algn="just">
              <a:buNone/>
            </a:pPr>
            <a:r>
              <a:rPr lang="pl-PL" dirty="0">
                <a:latin typeface="+mj-lt"/>
              </a:rPr>
              <a:t>Działania wpisane w modele partnerskie służą zaspokajaniu potrzeb społecznych na szczeblu lokalnym poprzez budowanie relacji (sieci) między organizacjami, podmiotami i instytucjami administracji, wykorzystywanie ich zasobów, potencjałów kadrowych i doświadczeń. </a:t>
            </a:r>
          </a:p>
          <a:p>
            <a:pPr marL="0" indent="0" algn="just">
              <a:buNone/>
            </a:pPr>
            <a:r>
              <a:rPr lang="pl-PL" dirty="0">
                <a:latin typeface="+mj-lt"/>
              </a:rPr>
              <a:t>Taka sieć budowana jest na bazie wzajemnych relacji interesariuszy, klientów wsparcia i pracowników, a także szerzej w relacji z lokalnymi społecznościami.</a:t>
            </a:r>
          </a:p>
          <a:p>
            <a:pPr marL="0" indent="0" algn="just">
              <a:buNone/>
            </a:pPr>
            <a:endParaRPr lang="pl-PL" dirty="0">
              <a:latin typeface="+mj-lt"/>
            </a:endParaRPr>
          </a:p>
          <a:p>
            <a:pPr marL="0" indent="0" algn="just">
              <a:buNone/>
            </a:pPr>
            <a:r>
              <a:rPr lang="pl-PL" dirty="0">
                <a:latin typeface="+mj-lt"/>
              </a:rPr>
              <a:t>MAP wpisuje się w idee budowania partnerskich relacji międzyinstytucjonalnych, bowiem poszukiwanie nowego sposobu realizowania usług poprzez różnorodne konfigurowanie organizacji w ramach różnorodnych sieci międzyorganizacyjnych, w tym m.in. pod postacią partnerstw jest współcześnie konieczne.</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3678868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FA80EC5E-24DC-E412-E1C7-958F74D69627}"/>
              </a:ext>
            </a:extLst>
          </p:cNvPr>
          <p:cNvSpPr>
            <a:spLocks noGrp="1"/>
          </p:cNvSpPr>
          <p:nvPr>
            <p:ph type="title"/>
          </p:nvPr>
        </p:nvSpPr>
        <p:spPr>
          <a:xfrm>
            <a:off x="643467" y="321735"/>
            <a:ext cx="10905066" cy="770540"/>
          </a:xfrm>
        </p:spPr>
        <p:txBody>
          <a:bodyPr>
            <a:noAutofit/>
          </a:bodyPr>
          <a:lstStyle/>
          <a:p>
            <a:pPr algn="just"/>
            <a:r>
              <a:rPr lang="pl-PL" sz="2800" dirty="0"/>
              <a:t>Partnerstwo to fundament MAP dla wariantów</a:t>
            </a:r>
            <a:br>
              <a:rPr lang="pl-PL" sz="2800" dirty="0"/>
            </a:br>
            <a:r>
              <a:rPr lang="pl-PL" sz="2800" dirty="0"/>
              <a:t>instytucjonalnej współpracy w usługach społecznych na obszarze gminy</a:t>
            </a:r>
          </a:p>
        </p:txBody>
      </p:sp>
      <p:sp>
        <p:nvSpPr>
          <p:cNvPr id="3" name="Symbol zastępczy zawartości 2">
            <a:extLst>
              <a:ext uri="{FF2B5EF4-FFF2-40B4-BE49-F238E27FC236}">
                <a16:creationId xmlns:a16="http://schemas.microsoft.com/office/drawing/2014/main" id="{C81FEBB8-476F-A306-6DFC-8C76C33FBEE3}"/>
              </a:ext>
            </a:extLst>
          </p:cNvPr>
          <p:cNvSpPr>
            <a:spLocks noGrp="1"/>
          </p:cNvSpPr>
          <p:nvPr>
            <p:ph idx="1"/>
          </p:nvPr>
        </p:nvSpPr>
        <p:spPr>
          <a:xfrm>
            <a:off x="327349" y="1331198"/>
            <a:ext cx="11255785" cy="5287880"/>
          </a:xfrm>
        </p:spPr>
        <p:txBody>
          <a:bodyPr>
            <a:normAutofit/>
          </a:bodyPr>
          <a:lstStyle/>
          <a:p>
            <a:pPr marL="514350" indent="-514350" algn="just">
              <a:buAutoNum type="alphaLcParenR"/>
            </a:pPr>
            <a:endParaRPr lang="pl-PL" dirty="0">
              <a:latin typeface="+mj-lt"/>
            </a:endParaRPr>
          </a:p>
          <a:p>
            <a:pPr marL="514350" indent="-514350" algn="just">
              <a:buAutoNum type="alphaLcParenR"/>
            </a:pPr>
            <a:endParaRPr lang="pl-PL" dirty="0">
              <a:latin typeface="+mj-lt"/>
            </a:endParaRPr>
          </a:p>
          <a:p>
            <a:pPr marL="514350" indent="-514350" algn="just">
              <a:buAutoNum type="alphaLcParenR"/>
            </a:pPr>
            <a:r>
              <a:rPr lang="pl-PL" dirty="0">
                <a:latin typeface="+mj-lt"/>
              </a:rPr>
              <a:t>wariant „innowacyjny” – relacje między </a:t>
            </a:r>
            <a:r>
              <a:rPr lang="pl-PL" dirty="0" err="1">
                <a:latin typeface="+mj-lt"/>
              </a:rPr>
              <a:t>ngo</a:t>
            </a:r>
            <a:r>
              <a:rPr lang="pl-PL" dirty="0">
                <a:latin typeface="+mj-lt"/>
              </a:rPr>
              <a:t> a </a:t>
            </a:r>
            <a:r>
              <a:rPr lang="pl-PL" dirty="0" err="1">
                <a:latin typeface="+mj-lt"/>
              </a:rPr>
              <a:t>cus</a:t>
            </a:r>
            <a:r>
              <a:rPr lang="pl-PL" dirty="0">
                <a:latin typeface="+mj-lt"/>
              </a:rPr>
              <a:t> jako koordynatorem usług społecznych</a:t>
            </a:r>
          </a:p>
          <a:p>
            <a:pPr marL="514350" indent="-514350" algn="just">
              <a:buAutoNum type="alphaLcParenR"/>
            </a:pPr>
            <a:endParaRPr lang="pl-PL" dirty="0">
              <a:latin typeface="+mj-lt"/>
            </a:endParaRPr>
          </a:p>
          <a:p>
            <a:pPr marL="514350" indent="-514350" algn="just">
              <a:buAutoNum type="alphaLcParenR"/>
            </a:pPr>
            <a:endParaRPr lang="pl-PL" dirty="0">
              <a:latin typeface="+mj-lt"/>
            </a:endParaRPr>
          </a:p>
          <a:p>
            <a:pPr marL="0" indent="0" algn="just">
              <a:buNone/>
            </a:pPr>
            <a:r>
              <a:rPr lang="pl-PL" dirty="0">
                <a:latin typeface="+mj-lt"/>
              </a:rPr>
              <a:t>b) wariant „tradycyjny” – relacje między </a:t>
            </a:r>
            <a:r>
              <a:rPr lang="pl-PL" dirty="0" err="1">
                <a:latin typeface="+mj-lt"/>
              </a:rPr>
              <a:t>ngo</a:t>
            </a:r>
            <a:r>
              <a:rPr lang="pl-PL" dirty="0">
                <a:latin typeface="+mj-lt"/>
              </a:rPr>
              <a:t> a </a:t>
            </a:r>
            <a:r>
              <a:rPr lang="pl-PL" dirty="0" err="1">
                <a:latin typeface="+mj-lt"/>
              </a:rPr>
              <a:t>ops</a:t>
            </a:r>
            <a:r>
              <a:rPr lang="pl-PL" dirty="0">
                <a:latin typeface="+mj-lt"/>
              </a:rPr>
              <a:t> i instytucjami partnerskimi</a:t>
            </a:r>
          </a:p>
          <a:p>
            <a:pPr marL="0" indent="0" algn="just">
              <a:buNone/>
            </a:pPr>
            <a:r>
              <a:rPr lang="pl-PL" dirty="0">
                <a:latin typeface="+mj-lt"/>
              </a:rPr>
              <a:t>z różnych obszarów (edukacja, kultura, profilaktyka zdrowotna, turystyka i sport)</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6878659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FA80EC5E-24DC-E412-E1C7-958F74D69627}"/>
              </a:ext>
            </a:extLst>
          </p:cNvPr>
          <p:cNvSpPr>
            <a:spLocks noGrp="1"/>
          </p:cNvSpPr>
          <p:nvPr>
            <p:ph type="title"/>
          </p:nvPr>
        </p:nvSpPr>
        <p:spPr>
          <a:xfrm>
            <a:off x="643467" y="321735"/>
            <a:ext cx="10905066" cy="770540"/>
          </a:xfrm>
        </p:spPr>
        <p:txBody>
          <a:bodyPr>
            <a:noAutofit/>
          </a:bodyPr>
          <a:lstStyle/>
          <a:p>
            <a:pPr algn="just"/>
            <a:r>
              <a:rPr lang="pl-PL" sz="2800" dirty="0"/>
              <a:t>Architektura MAP – modelowe komponenty współpracy:</a:t>
            </a:r>
          </a:p>
        </p:txBody>
      </p:sp>
      <p:sp>
        <p:nvSpPr>
          <p:cNvPr id="3" name="Symbol zastępczy zawartości 2">
            <a:extLst>
              <a:ext uri="{FF2B5EF4-FFF2-40B4-BE49-F238E27FC236}">
                <a16:creationId xmlns:a16="http://schemas.microsoft.com/office/drawing/2014/main" id="{C81FEBB8-476F-A306-6DFC-8C76C33FBEE3}"/>
              </a:ext>
            </a:extLst>
          </p:cNvPr>
          <p:cNvSpPr>
            <a:spLocks noGrp="1"/>
          </p:cNvSpPr>
          <p:nvPr>
            <p:ph idx="1"/>
          </p:nvPr>
        </p:nvSpPr>
        <p:spPr>
          <a:xfrm>
            <a:off x="327349" y="1331198"/>
            <a:ext cx="11255785" cy="5287880"/>
          </a:xfrm>
        </p:spPr>
        <p:txBody>
          <a:bodyPr>
            <a:normAutofit/>
          </a:bodyPr>
          <a:lstStyle/>
          <a:p>
            <a:pPr marL="0" indent="0" algn="just">
              <a:buNone/>
            </a:pPr>
            <a:r>
              <a:rPr lang="pl-PL" u="sng" dirty="0">
                <a:latin typeface="+mj-lt"/>
              </a:rPr>
              <a:t>Scenariusz organizacyjnych specjalności </a:t>
            </a:r>
            <a:r>
              <a:rPr lang="pl-PL" u="sng" dirty="0" err="1">
                <a:latin typeface="+mj-lt"/>
              </a:rPr>
              <a:t>ngo</a:t>
            </a:r>
            <a:r>
              <a:rPr lang="pl-PL" u="sng" dirty="0">
                <a:latin typeface="+mj-lt"/>
              </a:rPr>
              <a:t> </a:t>
            </a:r>
            <a:r>
              <a:rPr lang="pl-PL" dirty="0">
                <a:latin typeface="+mj-lt"/>
              </a:rPr>
              <a:t>– </a:t>
            </a:r>
          </a:p>
          <a:p>
            <a:pPr marL="0" indent="0" algn="just">
              <a:buNone/>
            </a:pPr>
            <a:r>
              <a:rPr lang="pl-PL" dirty="0">
                <a:latin typeface="+mj-lt"/>
              </a:rPr>
              <a:t>Przygotowanie struktur organizacyjnych NGO niezależnie od decyzji JST o typie instytucji zarządzającej usługami społecznymi (</a:t>
            </a:r>
            <a:r>
              <a:rPr lang="pl-PL" dirty="0" err="1">
                <a:latin typeface="+mj-lt"/>
              </a:rPr>
              <a:t>cus</a:t>
            </a:r>
            <a:r>
              <a:rPr lang="pl-PL" dirty="0">
                <a:latin typeface="+mj-lt"/>
              </a:rPr>
              <a:t> lub </a:t>
            </a:r>
            <a:r>
              <a:rPr lang="pl-PL" dirty="0" err="1">
                <a:latin typeface="+mj-lt"/>
              </a:rPr>
              <a:t>ops</a:t>
            </a:r>
            <a:r>
              <a:rPr lang="pl-PL" dirty="0">
                <a:latin typeface="+mj-lt"/>
              </a:rPr>
              <a:t>) do współpracy, w tym nowych specjalności z wprowadzeniem ich do codziennej działalności:</a:t>
            </a:r>
          </a:p>
          <a:p>
            <a:pPr marL="0" indent="0" algn="just">
              <a:buNone/>
            </a:pPr>
            <a:r>
              <a:rPr lang="pl-PL" dirty="0">
                <a:latin typeface="+mj-lt"/>
              </a:rPr>
              <a:t>1) nowe obowiązki dla członków </a:t>
            </a:r>
            <a:r>
              <a:rPr lang="pl-PL" dirty="0" err="1">
                <a:latin typeface="+mj-lt"/>
              </a:rPr>
              <a:t>ngo</a:t>
            </a:r>
            <a:r>
              <a:rPr lang="pl-PL" dirty="0">
                <a:latin typeface="+mj-lt"/>
              </a:rPr>
              <a:t> z określonym pakietem zadań związanych z przyszłą współpracą w obszarze usług społecznych – specjalizacja członków </a:t>
            </a:r>
            <a:r>
              <a:rPr lang="pl-PL" dirty="0" err="1">
                <a:latin typeface="+mj-lt"/>
              </a:rPr>
              <a:t>ngo</a:t>
            </a:r>
            <a:r>
              <a:rPr lang="pl-PL" dirty="0">
                <a:latin typeface="+mj-lt"/>
              </a:rPr>
              <a:t>;</a:t>
            </a:r>
          </a:p>
          <a:p>
            <a:pPr marL="0" indent="0" algn="just">
              <a:buNone/>
            </a:pPr>
            <a:r>
              <a:rPr lang="pl-PL" dirty="0">
                <a:latin typeface="+mj-lt"/>
              </a:rPr>
              <a:t>2) nowe dokumenty, będące formami wpisanymi w public relations wobec otoczenia kroczącej zmiany systemowej (karta atrybutów/oferta dla grup mieszkańców/zmiana kryteriów dostępu).</a:t>
            </a:r>
          </a:p>
          <a:p>
            <a:pPr marL="0" indent="0" algn="just">
              <a:buNone/>
            </a:pPr>
            <a:endParaRPr lang="pl-PL" dirty="0">
              <a:latin typeface="+mj-lt"/>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0896340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FA80EC5E-24DC-E412-E1C7-958F74D69627}"/>
              </a:ext>
            </a:extLst>
          </p:cNvPr>
          <p:cNvSpPr>
            <a:spLocks noGrp="1"/>
          </p:cNvSpPr>
          <p:nvPr>
            <p:ph type="title"/>
          </p:nvPr>
        </p:nvSpPr>
        <p:spPr>
          <a:xfrm>
            <a:off x="643467" y="321735"/>
            <a:ext cx="10905066" cy="770540"/>
          </a:xfrm>
        </p:spPr>
        <p:txBody>
          <a:bodyPr>
            <a:noAutofit/>
          </a:bodyPr>
          <a:lstStyle/>
          <a:p>
            <a:pPr algn="just"/>
            <a:r>
              <a:rPr lang="pl-PL" sz="2800" dirty="0"/>
              <a:t>Architektura MAP – modelowe komponenty współpracy:</a:t>
            </a:r>
          </a:p>
        </p:txBody>
      </p:sp>
      <p:sp>
        <p:nvSpPr>
          <p:cNvPr id="3" name="Symbol zastępczy zawartości 2">
            <a:extLst>
              <a:ext uri="{FF2B5EF4-FFF2-40B4-BE49-F238E27FC236}">
                <a16:creationId xmlns:a16="http://schemas.microsoft.com/office/drawing/2014/main" id="{C81FEBB8-476F-A306-6DFC-8C76C33FBEE3}"/>
              </a:ext>
            </a:extLst>
          </p:cNvPr>
          <p:cNvSpPr>
            <a:spLocks noGrp="1"/>
          </p:cNvSpPr>
          <p:nvPr>
            <p:ph idx="1"/>
          </p:nvPr>
        </p:nvSpPr>
        <p:spPr>
          <a:xfrm>
            <a:off x="327349" y="1331198"/>
            <a:ext cx="11255785" cy="5287880"/>
          </a:xfrm>
        </p:spPr>
        <p:txBody>
          <a:bodyPr>
            <a:normAutofit fontScale="85000" lnSpcReduction="20000"/>
          </a:bodyPr>
          <a:lstStyle/>
          <a:p>
            <a:pPr marL="0" indent="0" algn="just">
              <a:buNone/>
            </a:pPr>
            <a:r>
              <a:rPr lang="pl-PL" u="sng" dirty="0">
                <a:latin typeface="+mj-lt"/>
              </a:rPr>
              <a:t>Scenariusz oceny lokalnej pozycji </a:t>
            </a:r>
            <a:r>
              <a:rPr lang="pl-PL" u="sng" dirty="0" err="1">
                <a:latin typeface="+mj-lt"/>
              </a:rPr>
              <a:t>ngo</a:t>
            </a:r>
            <a:r>
              <a:rPr lang="pl-PL" u="sng" dirty="0">
                <a:latin typeface="+mj-lt"/>
              </a:rPr>
              <a:t> </a:t>
            </a:r>
            <a:r>
              <a:rPr lang="pl-PL" dirty="0">
                <a:latin typeface="+mj-lt"/>
              </a:rPr>
              <a:t>–</a:t>
            </a:r>
          </a:p>
          <a:p>
            <a:pPr marL="0" indent="0" algn="just">
              <a:buNone/>
            </a:pPr>
            <a:r>
              <a:rPr lang="pl-PL" dirty="0">
                <a:latin typeface="+mj-lt"/>
              </a:rPr>
              <a:t>Zmotywowanie NGO do analizy swojej pozycji na danym terytorium w zakresie m.in.:</a:t>
            </a:r>
          </a:p>
          <a:p>
            <a:pPr marL="0" indent="0" algn="just">
              <a:buNone/>
            </a:pPr>
            <a:r>
              <a:rPr lang="pl-PL" dirty="0">
                <a:latin typeface="+mj-lt"/>
              </a:rPr>
              <a:t>1) relacji z instytucją zarządzającą usługami społecznymi w gminie (</a:t>
            </a:r>
            <a:r>
              <a:rPr lang="pl-PL" dirty="0" err="1">
                <a:latin typeface="+mj-lt"/>
              </a:rPr>
              <a:t>cus</a:t>
            </a:r>
            <a:r>
              <a:rPr lang="pl-PL" dirty="0">
                <a:latin typeface="+mj-lt"/>
              </a:rPr>
              <a:t>/</a:t>
            </a:r>
            <a:r>
              <a:rPr lang="pl-PL" dirty="0" err="1">
                <a:latin typeface="+mj-lt"/>
              </a:rPr>
              <a:t>ops</a:t>
            </a:r>
            <a:r>
              <a:rPr lang="pl-PL" dirty="0">
                <a:latin typeface="+mj-lt"/>
              </a:rPr>
              <a:t>) – uczestnik przetargów i konkursów, faktyczny zleceniobiorca, rzetelny partner w konsultacjach nad programami rozwoju usług, itd.;</a:t>
            </a:r>
          </a:p>
          <a:p>
            <a:pPr marL="0" indent="0" algn="just">
              <a:buNone/>
            </a:pPr>
            <a:r>
              <a:rPr lang="pl-PL" dirty="0">
                <a:latin typeface="+mj-lt"/>
              </a:rPr>
              <a:t>2) specjalizacji w usługach społecznych i preferowanego kręgu beneficjentów, a także szerszego stosowania kryterium „powszechności dostępu” (np. usługi i działania wspierające dla seniorów);</a:t>
            </a:r>
          </a:p>
          <a:p>
            <a:pPr marL="0" indent="0" algn="just">
              <a:buNone/>
            </a:pPr>
            <a:r>
              <a:rPr lang="pl-PL" dirty="0">
                <a:latin typeface="+mj-lt"/>
              </a:rPr>
              <a:t>3) zdolności do organizowania usług/działań wspierających dla osób/grup mieszkańców z poza obszarów dotychczasowej działalności statutowej (np. poza pomocą społeczną nowe z dziedziny takie jak: kultura, edukacja, ochrona zdrowia, itp.) wraz z możliwością pozyskiwania na nowe cele zleceń/środków;</a:t>
            </a:r>
          </a:p>
          <a:p>
            <a:pPr marL="0" indent="0" algn="just">
              <a:buNone/>
            </a:pPr>
            <a:r>
              <a:rPr lang="pl-PL" dirty="0">
                <a:latin typeface="+mj-lt"/>
              </a:rPr>
              <a:t>4) przyjęcia przez instytucje zarządzającą usługami społecznymi (</a:t>
            </a:r>
            <a:r>
              <a:rPr lang="pl-PL" dirty="0" err="1">
                <a:latin typeface="+mj-lt"/>
              </a:rPr>
              <a:t>cus</a:t>
            </a:r>
            <a:r>
              <a:rPr lang="pl-PL" dirty="0">
                <a:latin typeface="+mj-lt"/>
              </a:rPr>
              <a:t>/</a:t>
            </a:r>
            <a:r>
              <a:rPr lang="pl-PL" dirty="0" err="1">
                <a:latin typeface="+mj-lt"/>
              </a:rPr>
              <a:t>ops</a:t>
            </a:r>
            <a:r>
              <a:rPr lang="pl-PL" dirty="0">
                <a:latin typeface="+mj-lt"/>
              </a:rPr>
              <a:t>) propozycji współpracy w ramach nowych specjalności organizacyjnych, w tym szczególnie w specjalności tzw. obywatelskiego </a:t>
            </a:r>
            <a:r>
              <a:rPr lang="pl-PL" dirty="0" err="1">
                <a:latin typeface="+mj-lt"/>
              </a:rPr>
              <a:t>researchingu</a:t>
            </a:r>
            <a:r>
              <a:rPr lang="pl-PL" dirty="0">
                <a:latin typeface="+mj-lt"/>
              </a:rPr>
              <a:t> o lokalnych potrzebach a także jej przydatności dla opracowywania lokalnych diagnoz i programów</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0369924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FA80EC5E-24DC-E412-E1C7-958F74D69627}"/>
              </a:ext>
            </a:extLst>
          </p:cNvPr>
          <p:cNvSpPr>
            <a:spLocks noGrp="1"/>
          </p:cNvSpPr>
          <p:nvPr>
            <p:ph type="title"/>
          </p:nvPr>
        </p:nvSpPr>
        <p:spPr>
          <a:xfrm>
            <a:off x="643467" y="321735"/>
            <a:ext cx="10905066" cy="770540"/>
          </a:xfrm>
        </p:spPr>
        <p:txBody>
          <a:bodyPr>
            <a:noAutofit/>
          </a:bodyPr>
          <a:lstStyle/>
          <a:p>
            <a:pPr algn="just"/>
            <a:r>
              <a:rPr lang="pl-PL" sz="2800" dirty="0"/>
              <a:t>Architektura MAP – modelowe komponenty współpracy:</a:t>
            </a:r>
          </a:p>
        </p:txBody>
      </p:sp>
      <p:sp>
        <p:nvSpPr>
          <p:cNvPr id="3" name="Symbol zastępczy zawartości 2">
            <a:extLst>
              <a:ext uri="{FF2B5EF4-FFF2-40B4-BE49-F238E27FC236}">
                <a16:creationId xmlns:a16="http://schemas.microsoft.com/office/drawing/2014/main" id="{C81FEBB8-476F-A306-6DFC-8C76C33FBEE3}"/>
              </a:ext>
            </a:extLst>
          </p:cNvPr>
          <p:cNvSpPr>
            <a:spLocks noGrp="1"/>
          </p:cNvSpPr>
          <p:nvPr>
            <p:ph idx="1"/>
          </p:nvPr>
        </p:nvSpPr>
        <p:spPr>
          <a:xfrm>
            <a:off x="327349" y="1331198"/>
            <a:ext cx="11255785" cy="5287880"/>
          </a:xfrm>
        </p:spPr>
        <p:txBody>
          <a:bodyPr>
            <a:normAutofit fontScale="77500" lnSpcReduction="20000"/>
          </a:bodyPr>
          <a:lstStyle/>
          <a:p>
            <a:pPr marL="0" indent="0" algn="just">
              <a:buNone/>
            </a:pPr>
            <a:r>
              <a:rPr lang="pl-PL" u="sng" dirty="0">
                <a:latin typeface="+mj-lt"/>
              </a:rPr>
              <a:t>Scenariusz indywidualnej strategii partycypacji NGO – </a:t>
            </a:r>
          </a:p>
          <a:p>
            <a:pPr marL="0" indent="0" algn="just">
              <a:buNone/>
            </a:pPr>
            <a:r>
              <a:rPr lang="pl-PL" dirty="0">
                <a:latin typeface="+mj-lt"/>
              </a:rPr>
              <a:t>Dysponowanie przez NGO własną indywidualną strategią partycypacji, ułatwi kontakty niezależnie od typu instytucji zarządzającej usługami społecznymi oraz od czasu ewentualnego wprowadzania nowych decyzji JST co do przekształceń lub powołania nowych instytucji. Scenariusz działań komponentu pozwoli NGO na:</a:t>
            </a:r>
          </a:p>
          <a:p>
            <a:pPr marL="0" indent="0" algn="just">
              <a:buNone/>
            </a:pPr>
            <a:r>
              <a:rPr lang="pl-PL" dirty="0">
                <a:latin typeface="+mj-lt"/>
              </a:rPr>
              <a:t>1) prezentację zmian w ofercie usług/ działań wspierających, podkreślających uczestnictwo w fazie modyfikacji zasad dostępu - odchodzenia od selektywności dostępu,</a:t>
            </a:r>
          </a:p>
          <a:p>
            <a:pPr marL="0" indent="0" algn="just">
              <a:buNone/>
            </a:pPr>
            <a:r>
              <a:rPr lang="pl-PL" dirty="0">
                <a:latin typeface="+mj-lt"/>
              </a:rPr>
              <a:t>2) zgłaszanie wniosków w lokalnych konsultacjach społecznych – diagnoza, lokalny program usług społecznych - będących wynikiem obywatelskiego </a:t>
            </a:r>
            <a:r>
              <a:rPr lang="pl-PL" dirty="0" err="1">
                <a:latin typeface="+mj-lt"/>
              </a:rPr>
              <a:t>researchingu</a:t>
            </a:r>
            <a:r>
              <a:rPr lang="pl-PL" dirty="0">
                <a:latin typeface="+mj-lt"/>
              </a:rPr>
              <a:t> lokalnych potrzeb,</a:t>
            </a:r>
          </a:p>
          <a:p>
            <a:pPr marL="0" indent="0" algn="just">
              <a:buNone/>
            </a:pPr>
            <a:r>
              <a:rPr lang="pl-PL" dirty="0">
                <a:latin typeface="+mj-lt"/>
              </a:rPr>
              <a:t>3) zidentyfikowanie barier utrudniających stosowanie przez NGO nowych kryteriów dostępu do usług społecznych, tj. barier gotowości do wspierania innych grup beneficjentów,</a:t>
            </a:r>
          </a:p>
          <a:p>
            <a:pPr marL="0" indent="0" algn="just">
              <a:buNone/>
            </a:pPr>
            <a:r>
              <a:rPr lang="pl-PL" dirty="0">
                <a:latin typeface="+mj-lt"/>
              </a:rPr>
              <a:t>4) formułowanie propozycji wprowadzania w lokalnym systemie zlecania zadań (usług) modyfikacji związanych z:</a:t>
            </a:r>
          </a:p>
          <a:p>
            <a:pPr marL="0" indent="0" algn="just">
              <a:buNone/>
            </a:pPr>
            <a:r>
              <a:rPr lang="pl-PL" dirty="0">
                <a:latin typeface="+mj-lt"/>
              </a:rPr>
              <a:t>a) preferowaniem ofert z zasadami powszechności dostępu (np. zlecanie działań wspierających</a:t>
            </a:r>
          </a:p>
          <a:p>
            <a:pPr marL="0" indent="0" algn="just">
              <a:buNone/>
            </a:pPr>
            <a:r>
              <a:rPr lang="pl-PL" dirty="0">
                <a:latin typeface="+mj-lt"/>
              </a:rPr>
              <a:t>dla osób bez konieczności stosowania kryterium dochodowości),</a:t>
            </a:r>
          </a:p>
          <a:p>
            <a:pPr marL="0" indent="0" algn="just">
              <a:buNone/>
            </a:pPr>
            <a:r>
              <a:rPr lang="pl-PL" dirty="0">
                <a:latin typeface="+mj-lt"/>
              </a:rPr>
              <a:t>b) odchodzeniem od stereotypu „ceny” przy zlecaniu zadań na rzecz takich jak: personalizacja</a:t>
            </a:r>
          </a:p>
          <a:p>
            <a:pPr marL="0" indent="0" algn="just">
              <a:buNone/>
            </a:pPr>
            <a:r>
              <a:rPr lang="pl-PL" dirty="0">
                <a:latin typeface="+mj-lt"/>
              </a:rPr>
              <a:t>usług, jakość i terminowość, powszechność dostępu.</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2572465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FA80EC5E-24DC-E412-E1C7-958F74D69627}"/>
              </a:ext>
            </a:extLst>
          </p:cNvPr>
          <p:cNvSpPr>
            <a:spLocks noGrp="1"/>
          </p:cNvSpPr>
          <p:nvPr>
            <p:ph type="title"/>
          </p:nvPr>
        </p:nvSpPr>
        <p:spPr>
          <a:xfrm>
            <a:off x="643467" y="321735"/>
            <a:ext cx="10905066" cy="770540"/>
          </a:xfrm>
        </p:spPr>
        <p:txBody>
          <a:bodyPr>
            <a:noAutofit/>
          </a:bodyPr>
          <a:lstStyle/>
          <a:p>
            <a:pPr algn="just"/>
            <a:r>
              <a:rPr lang="pl-PL" sz="2800" dirty="0">
                <a:highlight>
                  <a:srgbClr val="00FF00"/>
                </a:highlight>
              </a:rPr>
              <a:t>Architektura MAP – modelowe komponenty współpracy:</a:t>
            </a:r>
          </a:p>
        </p:txBody>
      </p:sp>
      <p:sp>
        <p:nvSpPr>
          <p:cNvPr id="3" name="Symbol zastępczy zawartości 2">
            <a:extLst>
              <a:ext uri="{FF2B5EF4-FFF2-40B4-BE49-F238E27FC236}">
                <a16:creationId xmlns:a16="http://schemas.microsoft.com/office/drawing/2014/main" id="{C81FEBB8-476F-A306-6DFC-8C76C33FBEE3}"/>
              </a:ext>
            </a:extLst>
          </p:cNvPr>
          <p:cNvSpPr>
            <a:spLocks noGrp="1"/>
          </p:cNvSpPr>
          <p:nvPr>
            <p:ph idx="1"/>
          </p:nvPr>
        </p:nvSpPr>
        <p:spPr>
          <a:xfrm>
            <a:off x="327349" y="1331198"/>
            <a:ext cx="11255785" cy="5287880"/>
          </a:xfrm>
        </p:spPr>
        <p:txBody>
          <a:bodyPr>
            <a:normAutofit fontScale="77500" lnSpcReduction="20000"/>
          </a:bodyPr>
          <a:lstStyle/>
          <a:p>
            <a:pPr marL="0" indent="0" algn="just">
              <a:buNone/>
            </a:pPr>
            <a:r>
              <a:rPr lang="pl-PL" u="sng" dirty="0">
                <a:latin typeface="+mj-lt"/>
              </a:rPr>
              <a:t>Scenariusz Testu MAP </a:t>
            </a:r>
            <a:r>
              <a:rPr lang="pl-PL" dirty="0">
                <a:latin typeface="+mj-lt"/>
              </a:rPr>
              <a:t>–</a:t>
            </a:r>
          </a:p>
          <a:p>
            <a:pPr marL="0" indent="0" algn="just">
              <a:buNone/>
            </a:pPr>
            <a:r>
              <a:rPr lang="pl-PL" dirty="0">
                <a:latin typeface="+mj-lt"/>
              </a:rPr>
              <a:t>Praktyczna weryfikacja propozycji scenariuszy MAP dla udzielenia odpowiedzi na kilka zasadniczych pytań:</a:t>
            </a:r>
          </a:p>
          <a:p>
            <a:pPr marL="0" indent="0" algn="just">
              <a:buNone/>
            </a:pPr>
            <a:r>
              <a:rPr lang="pl-PL" dirty="0">
                <a:latin typeface="+mj-lt"/>
              </a:rPr>
              <a:t>1) czy wprowadzone zmiany organizacyjne przez </a:t>
            </a:r>
            <a:r>
              <a:rPr lang="pl-PL" dirty="0" err="1">
                <a:latin typeface="+mj-lt"/>
              </a:rPr>
              <a:t>ngo</a:t>
            </a:r>
            <a:r>
              <a:rPr lang="pl-PL" dirty="0">
                <a:latin typeface="+mj-lt"/>
              </a:rPr>
              <a:t> poprawiają kontakty w dotychczasowej współpracy instytucjonalnej bez względu na zastany na danym terytorium wariant instytucjonalny (decyzję </a:t>
            </a:r>
            <a:r>
              <a:rPr lang="pl-PL" dirty="0" err="1">
                <a:latin typeface="+mj-lt"/>
              </a:rPr>
              <a:t>jst</a:t>
            </a:r>
            <a:r>
              <a:rPr lang="pl-PL" dirty="0">
                <a:latin typeface="+mj-lt"/>
              </a:rPr>
              <a:t> co do odpowiedzialności za zarządzanie usługami społecznymi?;</a:t>
            </a:r>
          </a:p>
          <a:p>
            <a:pPr marL="0" indent="0" algn="just">
              <a:buNone/>
            </a:pPr>
            <a:r>
              <a:rPr lang="pl-PL" dirty="0">
                <a:latin typeface="+mj-lt"/>
              </a:rPr>
              <a:t>2) czy </a:t>
            </a:r>
            <a:r>
              <a:rPr lang="pl-PL" dirty="0" err="1">
                <a:latin typeface="+mj-lt"/>
              </a:rPr>
              <a:t>ngo</a:t>
            </a:r>
            <a:r>
              <a:rPr lang="pl-PL" dirty="0">
                <a:latin typeface="+mj-lt"/>
              </a:rPr>
              <a:t> są skłonne do włączania się w systemową zmianę kryteriów dostępu do usług i jakie rodzaje usług lub działań wspierających na tym tle preferują?;</a:t>
            </a:r>
          </a:p>
          <a:p>
            <a:pPr marL="0" indent="0" algn="just">
              <a:buNone/>
            </a:pPr>
            <a:r>
              <a:rPr lang="pl-PL" dirty="0">
                <a:latin typeface="+mj-lt"/>
              </a:rPr>
              <a:t>3) czy wprowadzenie nowej specjalności </a:t>
            </a:r>
            <a:r>
              <a:rPr lang="pl-PL" dirty="0" err="1">
                <a:latin typeface="+mj-lt"/>
              </a:rPr>
              <a:t>ngo</a:t>
            </a:r>
            <a:r>
              <a:rPr lang="pl-PL" dirty="0">
                <a:latin typeface="+mj-lt"/>
              </a:rPr>
              <a:t> - obywatelskiego </a:t>
            </a:r>
            <a:r>
              <a:rPr lang="pl-PL" dirty="0" err="1">
                <a:latin typeface="+mj-lt"/>
              </a:rPr>
              <a:t>researchingu</a:t>
            </a:r>
            <a:r>
              <a:rPr lang="pl-PL" dirty="0">
                <a:latin typeface="+mj-lt"/>
              </a:rPr>
              <a:t> będzie przydatne dla współpracy międzyinstytucjonalnej, w tym szczególnie dla diagnozy i budowania lokalnego programu usług społecznych?;</a:t>
            </a:r>
          </a:p>
          <a:p>
            <a:pPr marL="0" indent="0" algn="just">
              <a:buNone/>
            </a:pPr>
            <a:r>
              <a:rPr lang="pl-PL" dirty="0">
                <a:latin typeface="+mj-lt"/>
              </a:rPr>
              <a:t>4) w którym wariancie relacji międzyinstytucjonalnych łatwiejsze jest uczestnictwo w kroczącej</a:t>
            </a:r>
          </a:p>
          <a:p>
            <a:pPr marL="0" indent="0" algn="just">
              <a:buNone/>
            </a:pPr>
            <a:r>
              <a:rPr lang="pl-PL" dirty="0">
                <a:latin typeface="+mj-lt"/>
              </a:rPr>
              <a:t>zmianie systemowej, jakie występują bariery dla dalszego rozwoju współpracy?,</a:t>
            </a:r>
          </a:p>
          <a:p>
            <a:pPr marL="0" indent="0" algn="just">
              <a:buNone/>
            </a:pPr>
            <a:r>
              <a:rPr lang="pl-PL" dirty="0">
                <a:latin typeface="+mj-lt"/>
              </a:rPr>
              <a:t>a także podjęcie próby analizy porównawczej w zakresie współpracy z NGO w czasie stosowania fakultatywności decyzji JST o zarządzaniu i koordynowaniu usługami społecznymi.</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838362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FA80EC5E-24DC-E412-E1C7-958F74D69627}"/>
              </a:ext>
            </a:extLst>
          </p:cNvPr>
          <p:cNvSpPr>
            <a:spLocks noGrp="1"/>
          </p:cNvSpPr>
          <p:nvPr>
            <p:ph type="title"/>
          </p:nvPr>
        </p:nvSpPr>
        <p:spPr>
          <a:xfrm>
            <a:off x="643467" y="321735"/>
            <a:ext cx="10905066" cy="770540"/>
          </a:xfrm>
        </p:spPr>
        <p:txBody>
          <a:bodyPr>
            <a:noAutofit/>
          </a:bodyPr>
          <a:lstStyle/>
          <a:p>
            <a:pPr algn="just"/>
            <a:r>
              <a:rPr lang="pl-PL" sz="2800" dirty="0"/>
              <a:t>Architektura MAP – modelowe komponenty współpracy:</a:t>
            </a:r>
          </a:p>
        </p:txBody>
      </p:sp>
      <p:sp>
        <p:nvSpPr>
          <p:cNvPr id="3" name="Symbol zastępczy zawartości 2">
            <a:extLst>
              <a:ext uri="{FF2B5EF4-FFF2-40B4-BE49-F238E27FC236}">
                <a16:creationId xmlns:a16="http://schemas.microsoft.com/office/drawing/2014/main" id="{C81FEBB8-476F-A306-6DFC-8C76C33FBEE3}"/>
              </a:ext>
            </a:extLst>
          </p:cNvPr>
          <p:cNvSpPr>
            <a:spLocks noGrp="1"/>
          </p:cNvSpPr>
          <p:nvPr>
            <p:ph idx="1"/>
          </p:nvPr>
        </p:nvSpPr>
        <p:spPr>
          <a:xfrm>
            <a:off x="327349" y="1331198"/>
            <a:ext cx="11255785" cy="5287880"/>
          </a:xfrm>
        </p:spPr>
        <p:txBody>
          <a:bodyPr>
            <a:normAutofit/>
          </a:bodyPr>
          <a:lstStyle/>
          <a:p>
            <a:pPr marL="0" indent="0" algn="just">
              <a:buNone/>
            </a:pPr>
            <a:r>
              <a:rPr lang="pl-PL" u="sng" dirty="0">
                <a:latin typeface="+mj-lt"/>
              </a:rPr>
              <a:t>Scenariusz monitorująco-informacyjny – </a:t>
            </a:r>
          </a:p>
          <a:p>
            <a:pPr marL="0" indent="0" algn="just">
              <a:buNone/>
            </a:pPr>
            <a:endParaRPr lang="pl-PL" u="sng" dirty="0">
              <a:latin typeface="+mj-lt"/>
            </a:endParaRPr>
          </a:p>
          <a:p>
            <a:pPr marL="0" indent="0" algn="just">
              <a:buNone/>
            </a:pPr>
            <a:r>
              <a:rPr lang="pl-PL" dirty="0">
                <a:latin typeface="+mj-lt"/>
              </a:rPr>
              <a:t>Zbieranie danych i informacji o przydatności MAP a także skorelowanie funkcji tzw. punktu edukacyjno-informacyjnego MAP z zadaniami Lubelskiego Obserwatorium CUS – przygotowanie do planowanej debaty publicznej po pilotażu ustawy o </a:t>
            </a:r>
            <a:r>
              <a:rPr lang="pl-PL" dirty="0" err="1">
                <a:latin typeface="+mj-lt"/>
              </a:rPr>
              <a:t>cus</a:t>
            </a:r>
            <a:r>
              <a:rPr lang="pl-PL" dirty="0">
                <a:latin typeface="+mj-lt"/>
              </a:rPr>
              <a:t>.</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0410563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FA80EC5E-24DC-E412-E1C7-958F74D69627}"/>
              </a:ext>
            </a:extLst>
          </p:cNvPr>
          <p:cNvSpPr>
            <a:spLocks noGrp="1"/>
          </p:cNvSpPr>
          <p:nvPr>
            <p:ph type="title"/>
          </p:nvPr>
        </p:nvSpPr>
        <p:spPr>
          <a:xfrm>
            <a:off x="643467" y="321735"/>
            <a:ext cx="10905066" cy="391391"/>
          </a:xfrm>
        </p:spPr>
        <p:txBody>
          <a:bodyPr>
            <a:noAutofit/>
          </a:bodyPr>
          <a:lstStyle/>
          <a:p>
            <a:pPr algn="just"/>
            <a:endParaRPr lang="pl-PL" sz="2800" dirty="0"/>
          </a:p>
        </p:txBody>
      </p:sp>
      <p:sp>
        <p:nvSpPr>
          <p:cNvPr id="3" name="Symbol zastępczy zawartości 2">
            <a:extLst>
              <a:ext uri="{FF2B5EF4-FFF2-40B4-BE49-F238E27FC236}">
                <a16:creationId xmlns:a16="http://schemas.microsoft.com/office/drawing/2014/main" id="{C81FEBB8-476F-A306-6DFC-8C76C33FBEE3}"/>
              </a:ext>
            </a:extLst>
          </p:cNvPr>
          <p:cNvSpPr>
            <a:spLocks noGrp="1"/>
          </p:cNvSpPr>
          <p:nvPr>
            <p:ph idx="1"/>
          </p:nvPr>
        </p:nvSpPr>
        <p:spPr>
          <a:xfrm>
            <a:off x="327349" y="1034861"/>
            <a:ext cx="11255785" cy="5584217"/>
          </a:xfrm>
        </p:spPr>
        <p:txBody>
          <a:bodyPr>
            <a:normAutofit/>
          </a:bodyPr>
          <a:lstStyle/>
          <a:p>
            <a:pPr marL="0" indent="0" algn="just">
              <a:buNone/>
            </a:pPr>
            <a:endParaRPr lang="pl-PL" b="1" dirty="0">
              <a:latin typeface="+mj-lt"/>
            </a:endParaRPr>
          </a:p>
          <a:p>
            <a:pPr marL="0" indent="0" algn="just">
              <a:buNone/>
            </a:pPr>
            <a:endParaRPr lang="pl-PL" b="1" dirty="0">
              <a:latin typeface="+mj-lt"/>
            </a:endParaRPr>
          </a:p>
          <a:p>
            <a:pPr marL="0" indent="0" algn="just">
              <a:buNone/>
            </a:pPr>
            <a:r>
              <a:rPr lang="pl-PL" b="1" dirty="0">
                <a:latin typeface="+mj-lt"/>
              </a:rPr>
              <a:t>„Scenariusz Organizacyjnych Specjalności NGO” </a:t>
            </a:r>
            <a:r>
              <a:rPr lang="pl-PL" dirty="0">
                <a:latin typeface="+mj-lt"/>
              </a:rPr>
              <a:t>– który oznacza propozycje działań przygotowujących w sposób niesformalizowany wewnętrzne struktury NGO do wstępowania w rolę partnera dla instytucji zarządzającej usługami </a:t>
            </a:r>
            <a:r>
              <a:rPr lang="pl-PL" dirty="0" err="1">
                <a:latin typeface="+mj-lt"/>
              </a:rPr>
              <a:t>połecznymi</a:t>
            </a:r>
            <a:r>
              <a:rPr lang="pl-PL" dirty="0">
                <a:latin typeface="+mj-lt"/>
              </a:rPr>
              <a:t> (powierzenie nowych ról członkom NGO) bez względu na wariant relacji międzyinstytucjonalnych.</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6262904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FA80EC5E-24DC-E412-E1C7-958F74D69627}"/>
              </a:ext>
            </a:extLst>
          </p:cNvPr>
          <p:cNvSpPr>
            <a:spLocks noGrp="1"/>
          </p:cNvSpPr>
          <p:nvPr>
            <p:ph type="title"/>
          </p:nvPr>
        </p:nvSpPr>
        <p:spPr>
          <a:xfrm>
            <a:off x="643467" y="321735"/>
            <a:ext cx="10905066" cy="391391"/>
          </a:xfrm>
        </p:spPr>
        <p:txBody>
          <a:bodyPr>
            <a:noAutofit/>
          </a:bodyPr>
          <a:lstStyle/>
          <a:p>
            <a:pPr algn="just"/>
            <a:endParaRPr lang="pl-PL" sz="2800" dirty="0"/>
          </a:p>
        </p:txBody>
      </p:sp>
      <p:sp>
        <p:nvSpPr>
          <p:cNvPr id="3" name="Symbol zastępczy zawartości 2">
            <a:extLst>
              <a:ext uri="{FF2B5EF4-FFF2-40B4-BE49-F238E27FC236}">
                <a16:creationId xmlns:a16="http://schemas.microsoft.com/office/drawing/2014/main" id="{C81FEBB8-476F-A306-6DFC-8C76C33FBEE3}"/>
              </a:ext>
            </a:extLst>
          </p:cNvPr>
          <p:cNvSpPr>
            <a:spLocks noGrp="1"/>
          </p:cNvSpPr>
          <p:nvPr>
            <p:ph idx="1"/>
          </p:nvPr>
        </p:nvSpPr>
        <p:spPr>
          <a:xfrm>
            <a:off x="362875" y="993454"/>
            <a:ext cx="11255785" cy="5584217"/>
          </a:xfrm>
        </p:spPr>
        <p:txBody>
          <a:bodyPr>
            <a:normAutofit fontScale="92500"/>
          </a:bodyPr>
          <a:lstStyle/>
          <a:p>
            <a:pPr marL="514350" indent="-514350" algn="just">
              <a:buAutoNum type="arabicPeriod"/>
            </a:pPr>
            <a:r>
              <a:rPr lang="pl-PL" b="1" dirty="0">
                <a:latin typeface="+mj-lt"/>
              </a:rPr>
              <a:t>MENEDŻER NGO DS. USŁUG SPOŁECZNYCH </a:t>
            </a:r>
            <a:r>
              <a:rPr lang="pl-PL" dirty="0">
                <a:latin typeface="+mj-lt"/>
              </a:rPr>
              <a:t>(dalej skrót: Menedżer US) </a:t>
            </a:r>
          </a:p>
          <a:p>
            <a:pPr marL="0" indent="0" algn="just">
              <a:buNone/>
            </a:pPr>
            <a:r>
              <a:rPr lang="pl-PL" dirty="0">
                <a:latin typeface="+mj-lt"/>
              </a:rPr>
              <a:t>-  określenie wartości usługi dla klienta. </a:t>
            </a:r>
          </a:p>
          <a:p>
            <a:pPr algn="just">
              <a:buFontTx/>
              <a:buChar char="-"/>
            </a:pPr>
            <a:r>
              <a:rPr lang="pl-PL" dirty="0">
                <a:latin typeface="+mj-lt"/>
              </a:rPr>
              <a:t>zidentyfikowanie strumienia wartości - identyfikację źródeł dysponujących usługami, analizę ich zdolności do zaspokojenia określonego wolumenu potrzeb, a także informacje o posiadanych rekomendacjach co do ich jakości. </a:t>
            </a:r>
          </a:p>
          <a:p>
            <a:pPr algn="just">
              <a:buFontTx/>
              <a:buChar char="-"/>
            </a:pPr>
            <a:r>
              <a:rPr lang="pl-PL" dirty="0">
                <a:latin typeface="+mj-lt"/>
              </a:rPr>
              <a:t>zasada ciągłego przepływu, oznaczająca dostarczanie usług w sposób jak najbardziej płynny, a także wyprzedzające ocenianie ryzyka ich nieprzewidzianego przerwania;</a:t>
            </a:r>
          </a:p>
          <a:p>
            <a:pPr algn="just">
              <a:buFontTx/>
              <a:buChar char="-"/>
            </a:pPr>
            <a:r>
              <a:rPr lang="pl-PL" dirty="0">
                <a:latin typeface="+mj-lt"/>
              </a:rPr>
              <a:t> systemu ssącego, oznaczającą że usługi powinny być dostarczane klientowi zgodnie z jego zapotrzebowaniem tj. dokładnie wtedy, kiedy są one potrzebne, dokładnie w takiej ilości, w jakiej są potrzebne.</a:t>
            </a:r>
          </a:p>
          <a:p>
            <a:pPr algn="just">
              <a:buFontTx/>
              <a:buChar char="-"/>
            </a:pPr>
            <a:r>
              <a:rPr lang="pl-PL" dirty="0">
                <a:latin typeface="+mj-lt"/>
              </a:rPr>
              <a:t>dążenia do doskonałości , oznaczająca wprowadzanie ciągłego monitoringu, bieżącego ich usprawniania i korygowania do aktualnych oczekiwań odbiorców.</a:t>
            </a:r>
          </a:p>
          <a:p>
            <a:pPr algn="just">
              <a:buFontTx/>
              <a:buChar char="-"/>
            </a:pPr>
            <a:endParaRPr lang="pl-PL" dirty="0">
              <a:latin typeface="+mj-lt"/>
            </a:endParaRPr>
          </a:p>
          <a:p>
            <a:pPr algn="just">
              <a:buFontTx/>
              <a:buChar char="-"/>
            </a:pPr>
            <a:endParaRPr lang="pl-PL" dirty="0">
              <a:latin typeface="+mj-lt"/>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731932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ytuł 1">
            <a:extLst>
              <a:ext uri="{FF2B5EF4-FFF2-40B4-BE49-F238E27FC236}">
                <a16:creationId xmlns:a16="http://schemas.microsoft.com/office/drawing/2014/main" id="{E13456D8-5C74-D863-3B84-A047157AE98D}"/>
              </a:ext>
            </a:extLst>
          </p:cNvPr>
          <p:cNvSpPr>
            <a:spLocks noGrp="1"/>
          </p:cNvSpPr>
          <p:nvPr>
            <p:ph type="title"/>
          </p:nvPr>
        </p:nvSpPr>
        <p:spPr>
          <a:xfrm>
            <a:off x="958506" y="523355"/>
            <a:ext cx="10264697" cy="1489139"/>
          </a:xfrm>
        </p:spPr>
        <p:txBody>
          <a:bodyPr>
            <a:normAutofit/>
          </a:bodyPr>
          <a:lstStyle/>
          <a:p>
            <a:r>
              <a:rPr lang="pl-PL" sz="4000">
                <a:solidFill>
                  <a:srgbClr val="FFFFFF"/>
                </a:solidFill>
              </a:rPr>
              <a:t>Tło inicjatywy projektowej:</a:t>
            </a:r>
          </a:p>
        </p:txBody>
      </p:sp>
      <p:sp>
        <p:nvSpPr>
          <p:cNvPr id="3" name="Symbol zastępczy zawartości 2">
            <a:extLst>
              <a:ext uri="{FF2B5EF4-FFF2-40B4-BE49-F238E27FC236}">
                <a16:creationId xmlns:a16="http://schemas.microsoft.com/office/drawing/2014/main" id="{894074FF-BBC8-B701-B4C4-5C35A3907EEE}"/>
              </a:ext>
            </a:extLst>
          </p:cNvPr>
          <p:cNvSpPr>
            <a:spLocks noGrp="1"/>
          </p:cNvSpPr>
          <p:nvPr>
            <p:ph idx="1"/>
          </p:nvPr>
        </p:nvSpPr>
        <p:spPr>
          <a:xfrm>
            <a:off x="644055" y="2490436"/>
            <a:ext cx="10907759" cy="3726670"/>
          </a:xfrm>
        </p:spPr>
        <p:txBody>
          <a:bodyPr anchor="ctr">
            <a:normAutofit/>
          </a:bodyPr>
          <a:lstStyle/>
          <a:p>
            <a:pPr marL="0" indent="0" algn="just">
              <a:buNone/>
            </a:pPr>
            <a:endParaRPr lang="pl-PL" sz="2200" dirty="0">
              <a:latin typeface="+mj-lt"/>
            </a:endParaRPr>
          </a:p>
          <a:p>
            <a:pPr marL="0" indent="0" algn="just">
              <a:lnSpc>
                <a:spcPct val="100000"/>
              </a:lnSpc>
              <a:buNone/>
            </a:pPr>
            <a:r>
              <a:rPr lang="pl-PL" sz="2200" dirty="0">
                <a:latin typeface="+mj-lt"/>
              </a:rPr>
              <a:t>Podjęta przez Janowskie Stowarzyszenie Niesienia Pomocy </a:t>
            </a:r>
            <a:r>
              <a:rPr lang="pl-PL" sz="2200" dirty="0" err="1">
                <a:latin typeface="+mj-lt"/>
              </a:rPr>
              <a:t>Humanus</a:t>
            </a:r>
            <a:r>
              <a:rPr lang="pl-PL" sz="2200" dirty="0">
                <a:latin typeface="+mj-lt"/>
              </a:rPr>
              <a:t> inicjatywa projektowa pn. „Wzmocnienie Kompetencji – Alternatywna partycypacja NGO w rozwoju usług społecznych dla rodzin” to działanie w ramach zlecenia NIW – Centrum Rozwoju Społeczeństwa Obywatelskiego. </a:t>
            </a:r>
          </a:p>
          <a:p>
            <a:pPr marL="0" indent="0" algn="just">
              <a:lnSpc>
                <a:spcPct val="100000"/>
              </a:lnSpc>
              <a:buNone/>
            </a:pPr>
            <a:r>
              <a:rPr lang="pl-PL" sz="2200" dirty="0">
                <a:latin typeface="+mj-lt"/>
              </a:rPr>
              <a:t>Inicjatywa wpisuje się w wyznaczony cel zadania publicznego, którym jest „wzrost znaczenia sektora obywatelskiego w życiu publicznym”, a jego uszczegółowienie brzmi: </a:t>
            </a:r>
            <a:r>
              <a:rPr lang="pl-PL" sz="2200" u="sng" dirty="0">
                <a:latin typeface="+mj-lt"/>
              </a:rPr>
              <a:t>synergiczne wzmocnienie pozycji organizacji obywatelskich w regionalnej polityce rozwoju usług społecznych poprzez wzrost ich kompetencji, a także wzrost partycypacji liderów (obywateli) w planowaniu i świadczeniu usług społecznych przy alternatywnej infrastrukturze instytucjonalnej ich świadczenia.</a:t>
            </a:r>
          </a:p>
        </p:txBody>
      </p:sp>
    </p:spTree>
    <p:extLst>
      <p:ext uri="{BB962C8B-B14F-4D97-AF65-F5344CB8AC3E}">
        <p14:creationId xmlns:p14="http://schemas.microsoft.com/office/powerpoint/2010/main" val="6951163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FA80EC5E-24DC-E412-E1C7-958F74D69627}"/>
              </a:ext>
            </a:extLst>
          </p:cNvPr>
          <p:cNvSpPr>
            <a:spLocks noGrp="1"/>
          </p:cNvSpPr>
          <p:nvPr>
            <p:ph type="title"/>
          </p:nvPr>
        </p:nvSpPr>
        <p:spPr>
          <a:xfrm>
            <a:off x="643467" y="321735"/>
            <a:ext cx="10905066" cy="391391"/>
          </a:xfrm>
        </p:spPr>
        <p:txBody>
          <a:bodyPr>
            <a:noAutofit/>
          </a:bodyPr>
          <a:lstStyle/>
          <a:p>
            <a:pPr algn="just"/>
            <a:endParaRPr lang="pl-PL" sz="2800" dirty="0"/>
          </a:p>
        </p:txBody>
      </p:sp>
      <p:sp>
        <p:nvSpPr>
          <p:cNvPr id="3" name="Symbol zastępczy zawartości 2">
            <a:extLst>
              <a:ext uri="{FF2B5EF4-FFF2-40B4-BE49-F238E27FC236}">
                <a16:creationId xmlns:a16="http://schemas.microsoft.com/office/drawing/2014/main" id="{C81FEBB8-476F-A306-6DFC-8C76C33FBEE3}"/>
              </a:ext>
            </a:extLst>
          </p:cNvPr>
          <p:cNvSpPr>
            <a:spLocks noGrp="1"/>
          </p:cNvSpPr>
          <p:nvPr>
            <p:ph idx="1"/>
          </p:nvPr>
        </p:nvSpPr>
        <p:spPr>
          <a:xfrm>
            <a:off x="327349" y="1034861"/>
            <a:ext cx="11255785" cy="5584217"/>
          </a:xfrm>
        </p:spPr>
        <p:txBody>
          <a:bodyPr>
            <a:normAutofit/>
          </a:bodyPr>
          <a:lstStyle/>
          <a:p>
            <a:pPr marL="0" indent="0" algn="just">
              <a:buNone/>
            </a:pPr>
            <a:r>
              <a:rPr lang="pl-PL" b="1" dirty="0">
                <a:latin typeface="+mj-lt"/>
              </a:rPr>
              <a:t>RESEARCHER NGO DS. OBYWATELSKICH POTRZEB : </a:t>
            </a:r>
            <a:r>
              <a:rPr lang="pl-PL" b="1" dirty="0" err="1">
                <a:latin typeface="+mj-lt"/>
              </a:rPr>
              <a:t>Researcher</a:t>
            </a:r>
            <a:r>
              <a:rPr lang="pl-PL" b="1" dirty="0">
                <a:latin typeface="+mj-lt"/>
              </a:rPr>
              <a:t> OP)</a:t>
            </a:r>
          </a:p>
          <a:p>
            <a:pPr marL="0" indent="0" algn="just">
              <a:buNone/>
            </a:pPr>
            <a:r>
              <a:rPr lang="pl-PL" dirty="0">
                <a:latin typeface="+mj-lt"/>
              </a:rPr>
              <a:t>To pozyskiwanie i przetwarzanie informacji uzyskiwanych w wyniku bezpośrednich kontaktów z członkami lokalnych społeczności, a także gromadzeniem i przetwarzanie ich opinii, wniosków i próśb, które pojawiają się m.in. na internetowych portalach społecznościowych.</a:t>
            </a:r>
          </a:p>
          <a:p>
            <a:pPr marL="0" indent="0" algn="just">
              <a:buNone/>
            </a:pPr>
            <a:r>
              <a:rPr lang="pl-PL" dirty="0">
                <a:latin typeface="+mj-lt"/>
              </a:rPr>
              <a:t> Główną metodą pracy jest metoda poszukiwań bezpośrednich, co oznacza przede wszystkim konieczność bezpośredniego docierania do lokalnych społeczności, grup sąsiedzkich czy skupisk mieszkańców (np. seniorów, rodzin z małymi dziećmi, osób niepełnosprawnych</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4876224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FA80EC5E-24DC-E412-E1C7-958F74D69627}"/>
              </a:ext>
            </a:extLst>
          </p:cNvPr>
          <p:cNvSpPr>
            <a:spLocks noGrp="1"/>
          </p:cNvSpPr>
          <p:nvPr>
            <p:ph type="title"/>
          </p:nvPr>
        </p:nvSpPr>
        <p:spPr>
          <a:xfrm>
            <a:off x="643467" y="321735"/>
            <a:ext cx="10905066" cy="912690"/>
          </a:xfrm>
        </p:spPr>
        <p:txBody>
          <a:bodyPr>
            <a:noAutofit/>
          </a:bodyPr>
          <a:lstStyle/>
          <a:p>
            <a:pPr algn="just"/>
            <a:r>
              <a:rPr lang="pl-PL" sz="2800" dirty="0"/>
              <a:t>Podsumowanie:</a:t>
            </a:r>
            <a:br>
              <a:rPr lang="pl-PL" sz="2800" dirty="0"/>
            </a:br>
            <a:endParaRPr lang="pl-PL" sz="2800" dirty="0"/>
          </a:p>
        </p:txBody>
      </p:sp>
      <p:sp>
        <p:nvSpPr>
          <p:cNvPr id="3" name="Symbol zastępczy zawartości 2">
            <a:extLst>
              <a:ext uri="{FF2B5EF4-FFF2-40B4-BE49-F238E27FC236}">
                <a16:creationId xmlns:a16="http://schemas.microsoft.com/office/drawing/2014/main" id="{C81FEBB8-476F-A306-6DFC-8C76C33FBEE3}"/>
              </a:ext>
            </a:extLst>
          </p:cNvPr>
          <p:cNvSpPr>
            <a:spLocks noGrp="1"/>
          </p:cNvSpPr>
          <p:nvPr>
            <p:ph idx="1"/>
          </p:nvPr>
        </p:nvSpPr>
        <p:spPr>
          <a:xfrm>
            <a:off x="243881" y="1986363"/>
            <a:ext cx="11255785" cy="4537036"/>
          </a:xfrm>
        </p:spPr>
        <p:txBody>
          <a:bodyPr>
            <a:normAutofit/>
          </a:bodyPr>
          <a:lstStyle/>
          <a:p>
            <a:pPr marL="0" indent="0" algn="just">
              <a:buNone/>
            </a:pPr>
            <a:r>
              <a:rPr lang="pl-PL" dirty="0">
                <a:latin typeface="+mj-lt"/>
              </a:rPr>
              <a:t>Indywidualna strategia Partycypacji NGO to podpowiedź alternatywnych ról:</a:t>
            </a:r>
          </a:p>
          <a:p>
            <a:pPr marL="0" indent="0" algn="just">
              <a:buNone/>
            </a:pPr>
            <a:endParaRPr lang="pl-PL" dirty="0">
              <a:latin typeface="+mj-lt"/>
            </a:endParaRPr>
          </a:p>
          <a:p>
            <a:pPr marL="0" indent="0" algn="just">
              <a:buNone/>
            </a:pPr>
            <a:r>
              <a:rPr lang="pl-PL" dirty="0">
                <a:latin typeface="+mj-lt"/>
              </a:rPr>
              <a:t>NGO jako „wykonawca” usług społecznych i działań wspierających.</a:t>
            </a:r>
          </a:p>
          <a:p>
            <a:pPr marL="0" indent="0" algn="just">
              <a:buNone/>
            </a:pPr>
            <a:endParaRPr lang="pl-PL" dirty="0">
              <a:latin typeface="+mj-lt"/>
            </a:endParaRPr>
          </a:p>
          <a:p>
            <a:pPr marL="0" indent="0" algn="just">
              <a:buNone/>
            </a:pPr>
            <a:r>
              <a:rPr lang="pl-PL" dirty="0">
                <a:latin typeface="+mj-lt"/>
              </a:rPr>
              <a:t>NGO jako „konsultant” lokalnej diagnozy potrzeb i projektu programu usług społecznych.</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1011223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9" name="Rectangle 36">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FA80EC5E-24DC-E412-E1C7-958F74D69627}"/>
              </a:ext>
            </a:extLst>
          </p:cNvPr>
          <p:cNvSpPr>
            <a:spLocks noGrp="1"/>
          </p:cNvSpPr>
          <p:nvPr>
            <p:ph type="title"/>
          </p:nvPr>
        </p:nvSpPr>
        <p:spPr>
          <a:xfrm>
            <a:off x="589560" y="856180"/>
            <a:ext cx="4560584" cy="1128068"/>
          </a:xfrm>
        </p:spPr>
        <p:txBody>
          <a:bodyPr anchor="ctr">
            <a:normAutofit/>
          </a:bodyPr>
          <a:lstStyle/>
          <a:p>
            <a:endParaRPr lang="pl-PL" sz="4000"/>
          </a:p>
        </p:txBody>
      </p:sp>
      <p:grpSp>
        <p:nvGrpSpPr>
          <p:cNvPr id="50" name="Group 38">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40" name="Rectangle 39">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40">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2" name="Rectangle 42">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C81FEBB8-476F-A306-6DFC-8C76C33FBEE3}"/>
              </a:ext>
            </a:extLst>
          </p:cNvPr>
          <p:cNvSpPr>
            <a:spLocks noGrp="1"/>
          </p:cNvSpPr>
          <p:nvPr>
            <p:ph idx="1"/>
          </p:nvPr>
        </p:nvSpPr>
        <p:spPr>
          <a:xfrm>
            <a:off x="590719" y="2330505"/>
            <a:ext cx="4559425" cy="3979585"/>
          </a:xfrm>
        </p:spPr>
        <p:txBody>
          <a:bodyPr anchor="ctr">
            <a:normAutofit/>
          </a:bodyPr>
          <a:lstStyle/>
          <a:p>
            <a:pPr marL="0" indent="0">
              <a:buNone/>
            </a:pPr>
            <a:endParaRPr lang="pl-PL" sz="2000" dirty="0">
              <a:latin typeface="+mj-lt"/>
            </a:endParaRPr>
          </a:p>
          <a:p>
            <a:pPr marL="0" indent="0">
              <a:buNone/>
            </a:pPr>
            <a:endParaRPr lang="pl-PL" sz="2000" dirty="0">
              <a:latin typeface="+mj-lt"/>
            </a:endParaRPr>
          </a:p>
          <a:p>
            <a:pPr marL="0" indent="0">
              <a:buNone/>
            </a:pPr>
            <a:r>
              <a:rPr lang="pl-PL" sz="4000" b="1" dirty="0">
                <a:latin typeface="+mj-lt"/>
              </a:rPr>
              <a:t>Dziękuję za uwagę </a:t>
            </a:r>
            <a:r>
              <a:rPr lang="pl-PL" sz="4000" b="1" dirty="0">
                <a:latin typeface="+mj-lt"/>
                <a:sym typeface="Wingdings" panose="05000000000000000000" pitchFamily="2" charset="2"/>
              </a:rPr>
              <a:t></a:t>
            </a:r>
            <a:endParaRPr lang="pl-PL" sz="4000" b="1" dirty="0">
              <a:latin typeface="+mj-lt"/>
            </a:endParaRPr>
          </a:p>
        </p:txBody>
      </p:sp>
      <p:sp>
        <p:nvSpPr>
          <p:cNvPr id="53" name="Rectangle 44">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46">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Obraz 4" descr="Obraz zawierający trawa, ssak, zewnętrzne, stojące&#10;&#10;Opis wygenerowany automatycznie">
            <a:extLst>
              <a:ext uri="{FF2B5EF4-FFF2-40B4-BE49-F238E27FC236}">
                <a16:creationId xmlns:a16="http://schemas.microsoft.com/office/drawing/2014/main" id="{49D40458-827D-C3C5-A489-8AE03F60AA49}"/>
              </a:ext>
            </a:extLst>
          </p:cNvPr>
          <p:cNvPicPr>
            <a:picLocks noChangeAspect="1"/>
          </p:cNvPicPr>
          <p:nvPr/>
        </p:nvPicPr>
        <p:blipFill rotWithShape="1">
          <a:blip r:embed="rId2">
            <a:extLst>
              <a:ext uri="{28A0092B-C50C-407E-A947-70E740481C1C}">
                <a14:useLocalDpi xmlns:a14="http://schemas.microsoft.com/office/drawing/2010/main" val="0"/>
              </a:ext>
            </a:extLst>
          </a:blip>
          <a:srcRect t="3062" r="4" b="4"/>
          <a:stretch/>
        </p:blipFill>
        <p:spPr>
          <a:xfrm>
            <a:off x="5977788" y="799352"/>
            <a:ext cx="5425410" cy="5259296"/>
          </a:xfrm>
          <a:prstGeom prst="rect">
            <a:avLst/>
          </a:prstGeom>
        </p:spPr>
      </p:pic>
    </p:spTree>
    <p:extLst>
      <p:ext uri="{BB962C8B-B14F-4D97-AF65-F5344CB8AC3E}">
        <p14:creationId xmlns:p14="http://schemas.microsoft.com/office/powerpoint/2010/main" val="2923922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ytuł 1">
            <a:extLst>
              <a:ext uri="{FF2B5EF4-FFF2-40B4-BE49-F238E27FC236}">
                <a16:creationId xmlns:a16="http://schemas.microsoft.com/office/drawing/2014/main" id="{E13456D8-5C74-D863-3B84-A047157AE98D}"/>
              </a:ext>
            </a:extLst>
          </p:cNvPr>
          <p:cNvSpPr>
            <a:spLocks noGrp="1"/>
          </p:cNvSpPr>
          <p:nvPr>
            <p:ph type="title"/>
          </p:nvPr>
        </p:nvSpPr>
        <p:spPr>
          <a:xfrm>
            <a:off x="958506" y="523355"/>
            <a:ext cx="10264697" cy="1489139"/>
          </a:xfrm>
        </p:spPr>
        <p:txBody>
          <a:bodyPr>
            <a:normAutofit/>
          </a:bodyPr>
          <a:lstStyle/>
          <a:p>
            <a:r>
              <a:rPr lang="pl-PL" sz="4000">
                <a:solidFill>
                  <a:srgbClr val="FFFFFF"/>
                </a:solidFill>
              </a:rPr>
              <a:t>Tło inicjatywy projektowej:</a:t>
            </a:r>
          </a:p>
        </p:txBody>
      </p:sp>
      <p:sp>
        <p:nvSpPr>
          <p:cNvPr id="3" name="Symbol zastępczy zawartości 2">
            <a:extLst>
              <a:ext uri="{FF2B5EF4-FFF2-40B4-BE49-F238E27FC236}">
                <a16:creationId xmlns:a16="http://schemas.microsoft.com/office/drawing/2014/main" id="{894074FF-BBC8-B701-B4C4-5C35A3907EEE}"/>
              </a:ext>
            </a:extLst>
          </p:cNvPr>
          <p:cNvSpPr>
            <a:spLocks noGrp="1"/>
          </p:cNvSpPr>
          <p:nvPr>
            <p:ph idx="1"/>
          </p:nvPr>
        </p:nvSpPr>
        <p:spPr>
          <a:xfrm>
            <a:off x="409711" y="2574926"/>
            <a:ext cx="11142104" cy="4077664"/>
          </a:xfrm>
        </p:spPr>
        <p:txBody>
          <a:bodyPr anchor="ctr">
            <a:normAutofit fontScale="25000" lnSpcReduction="20000"/>
          </a:bodyPr>
          <a:lstStyle/>
          <a:p>
            <a:pPr marL="0" indent="0" algn="just">
              <a:buNone/>
            </a:pPr>
            <a:endParaRPr lang="pl-PL" dirty="0">
              <a:latin typeface="+mj-lt"/>
            </a:endParaRPr>
          </a:p>
          <a:p>
            <a:pPr marL="0" indent="0" algn="just">
              <a:buNone/>
            </a:pPr>
            <a:endParaRPr lang="pl-PL" dirty="0">
              <a:latin typeface="+mj-lt"/>
            </a:endParaRPr>
          </a:p>
          <a:p>
            <a:pPr marL="0" indent="0" algn="just">
              <a:buNone/>
            </a:pPr>
            <a:endParaRPr lang="pl-PL" dirty="0">
              <a:latin typeface="+mj-lt"/>
            </a:endParaRPr>
          </a:p>
          <a:p>
            <a:pPr marL="0" indent="0" algn="just">
              <a:lnSpc>
                <a:spcPct val="170000"/>
              </a:lnSpc>
              <a:spcBef>
                <a:spcPts val="0"/>
              </a:spcBef>
              <a:buNone/>
            </a:pPr>
            <a:r>
              <a:rPr lang="pl-PL" sz="8000" dirty="0">
                <a:latin typeface="+mj-lt"/>
              </a:rPr>
              <a:t>Uzgodniony czas realizacji to przedział od 01.07.2022 do 31.03.2024.</a:t>
            </a:r>
          </a:p>
          <a:p>
            <a:pPr marL="0" indent="0" algn="just">
              <a:lnSpc>
                <a:spcPct val="170000"/>
              </a:lnSpc>
              <a:spcBef>
                <a:spcPts val="0"/>
              </a:spcBef>
              <a:buNone/>
            </a:pPr>
            <a:r>
              <a:rPr lang="pl-PL" sz="8000" dirty="0">
                <a:latin typeface="+mj-lt"/>
              </a:rPr>
              <a:t>Terytorium prowadzenia działań projektowych (zwłaszcza test) obejmuje dwa regiony, a mianowicie: woj. lubelskie i woj. łódzkie.</a:t>
            </a:r>
          </a:p>
          <a:p>
            <a:pPr marL="0" indent="0" algn="just">
              <a:lnSpc>
                <a:spcPct val="170000"/>
              </a:lnSpc>
              <a:spcBef>
                <a:spcPts val="0"/>
              </a:spcBef>
              <a:buNone/>
            </a:pPr>
            <a:r>
              <a:rPr lang="pl-PL" sz="8000" dirty="0">
                <a:latin typeface="+mj-lt"/>
              </a:rPr>
              <a:t>Dobór tych regionów był nieprzypadkowy, albowiem posiadają one obecnie zróżnicowaną infrastrukturę instytucji odpowiedzialnych za rozwój usług społecznych na rzecz mieszkańców gmin. Na ich obszarze działają już nowe jednostki organizacyjne (centra usług społecznych), a dotychczasowe ośrodki pomocy społecznej i ich partnerskie podmioty starają się wprowadzać w życie zasadę powszechności dostępu do usług społecznych.</a:t>
            </a:r>
          </a:p>
          <a:p>
            <a:pPr marL="0" indent="0" algn="just">
              <a:buNone/>
            </a:pPr>
            <a:endParaRPr lang="pl-PL" dirty="0">
              <a:latin typeface="+mj-lt"/>
            </a:endParaRPr>
          </a:p>
        </p:txBody>
      </p:sp>
    </p:spTree>
    <p:extLst>
      <p:ext uri="{BB962C8B-B14F-4D97-AF65-F5344CB8AC3E}">
        <p14:creationId xmlns:p14="http://schemas.microsoft.com/office/powerpoint/2010/main" val="2837511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3ACF2948-E5F9-2D1C-4570-D81E8393E0E4}"/>
              </a:ext>
            </a:extLst>
          </p:cNvPr>
          <p:cNvSpPr>
            <a:spLocks noGrp="1"/>
          </p:cNvSpPr>
          <p:nvPr>
            <p:ph type="title"/>
          </p:nvPr>
        </p:nvSpPr>
        <p:spPr>
          <a:xfrm>
            <a:off x="838200" y="557188"/>
            <a:ext cx="10515600" cy="1133499"/>
          </a:xfrm>
        </p:spPr>
        <p:txBody>
          <a:bodyPr>
            <a:normAutofit/>
          </a:bodyPr>
          <a:lstStyle/>
          <a:p>
            <a:pPr algn="ctr"/>
            <a:r>
              <a:rPr lang="pl-PL" sz="3600"/>
              <a:t>Wdrożenie czterech ważnych zasad:</a:t>
            </a:r>
            <a:br>
              <a:rPr lang="pl-PL" sz="3600"/>
            </a:br>
            <a:endParaRPr lang="pl-PL" sz="3600"/>
          </a:p>
        </p:txBody>
      </p:sp>
      <p:graphicFrame>
        <p:nvGraphicFramePr>
          <p:cNvPr id="5" name="Symbol zastępczy zawartości 2">
            <a:extLst>
              <a:ext uri="{FF2B5EF4-FFF2-40B4-BE49-F238E27FC236}">
                <a16:creationId xmlns:a16="http://schemas.microsoft.com/office/drawing/2014/main" id="{077FD53E-0469-3D2C-08DF-2D8B35F1F27A}"/>
              </a:ext>
            </a:extLst>
          </p:cNvPr>
          <p:cNvGraphicFramePr>
            <a:graphicFrameLocks noGrp="1"/>
          </p:cNvGraphicFramePr>
          <p:nvPr>
            <p:ph idx="1"/>
            <p:extLst>
              <p:ext uri="{D42A27DB-BD31-4B8C-83A1-F6EECF244321}">
                <p14:modId xmlns:p14="http://schemas.microsoft.com/office/powerpoint/2010/main" val="662771851"/>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6777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p:cNvSpPr>
            <a:spLocks noGrp="1"/>
          </p:cNvSpPr>
          <p:nvPr>
            <p:ph type="title"/>
          </p:nvPr>
        </p:nvSpPr>
        <p:spPr>
          <a:xfrm>
            <a:off x="643467" y="321734"/>
            <a:ext cx="10905066" cy="1135737"/>
          </a:xfrm>
        </p:spPr>
        <p:txBody>
          <a:bodyPr>
            <a:normAutofit/>
          </a:bodyPr>
          <a:lstStyle/>
          <a:p>
            <a:r>
              <a:rPr lang="pl-PL" sz="3600" dirty="0"/>
              <a:t>OCZEKIWANY REZULTAT</a:t>
            </a:r>
          </a:p>
        </p:txBody>
      </p:sp>
      <p:sp>
        <p:nvSpPr>
          <p:cNvPr id="3" name="Symbol zastępczy zawartości 2"/>
          <p:cNvSpPr>
            <a:spLocks noGrp="1"/>
          </p:cNvSpPr>
          <p:nvPr>
            <p:ph idx="1"/>
          </p:nvPr>
        </p:nvSpPr>
        <p:spPr>
          <a:xfrm>
            <a:off x="490330" y="1457471"/>
            <a:ext cx="11341327" cy="4932514"/>
          </a:xfrm>
        </p:spPr>
        <p:txBody>
          <a:bodyPr>
            <a:noAutofit/>
          </a:bodyPr>
          <a:lstStyle/>
          <a:p>
            <a:pPr marL="113400" lvl="1" indent="0" algn="just">
              <a:spcBef>
                <a:spcPts val="0"/>
              </a:spcBef>
              <a:spcAft>
                <a:spcPts val="600"/>
              </a:spcAft>
              <a:buNone/>
            </a:pPr>
            <a:r>
              <a:rPr lang="pl-PL" dirty="0">
                <a:latin typeface="+mj-lt"/>
              </a:rPr>
              <a:t>To pozwolić środowisku NGO lepiej przygotować się do współpracy w ramach zasady fakultatywności decyzji JST, , jaka obowiązuje w trakcie kolejnych etapów zmiany systemowej. </a:t>
            </a:r>
          </a:p>
          <a:p>
            <a:pPr marL="113400" lvl="1" indent="0" algn="just">
              <a:spcBef>
                <a:spcPts val="0"/>
              </a:spcBef>
              <a:spcAft>
                <a:spcPts val="600"/>
              </a:spcAft>
              <a:buNone/>
            </a:pPr>
            <a:r>
              <a:rPr lang="pl-PL" dirty="0">
                <a:latin typeface="+mj-lt"/>
              </a:rPr>
              <a:t>Szczególnie ważne są dwie pierwsze fazy </a:t>
            </a:r>
          </a:p>
          <a:p>
            <a:pPr marL="113400" lvl="1" indent="0" algn="just">
              <a:spcBef>
                <a:spcPts val="0"/>
              </a:spcBef>
              <a:spcAft>
                <a:spcPts val="600"/>
              </a:spcAft>
              <a:buNone/>
            </a:pPr>
            <a:r>
              <a:rPr lang="pl-PL" dirty="0">
                <a:latin typeface="+mj-lt"/>
              </a:rPr>
              <a:t>-  pilotaż ustawy o CUS i jego podsumowanie na przełomie 2022/2023, </a:t>
            </a:r>
          </a:p>
          <a:p>
            <a:pPr marL="113400" lvl="1" indent="0" algn="just">
              <a:spcBef>
                <a:spcPts val="0"/>
              </a:spcBef>
              <a:spcAft>
                <a:spcPts val="600"/>
              </a:spcAft>
              <a:buNone/>
            </a:pPr>
            <a:r>
              <a:rPr lang="pl-PL" dirty="0">
                <a:latin typeface="+mj-lt"/>
              </a:rPr>
              <a:t>- fazę skalowania innowacji – znaczny wzrost liczby nowych jednostek organizacyjnych (CUS) przy zachowaniu na obszarze niektórych gmin dotychczasowego układu ośrodków pomocy społecznej.</a:t>
            </a:r>
          </a:p>
          <a:p>
            <a:pPr marL="113400" lvl="1" indent="0" algn="just">
              <a:spcBef>
                <a:spcPts val="0"/>
              </a:spcBef>
              <a:spcAft>
                <a:spcPts val="600"/>
              </a:spcAft>
              <a:buNone/>
            </a:pPr>
            <a:endParaRPr lang="pl-PL" dirty="0">
              <a:latin typeface="+mj-lt"/>
            </a:endParaRPr>
          </a:p>
          <a:p>
            <a:pPr marL="113400" lvl="1" indent="0" algn="just">
              <a:spcBef>
                <a:spcPts val="0"/>
              </a:spcBef>
              <a:spcAft>
                <a:spcPts val="600"/>
              </a:spcAft>
              <a:buNone/>
            </a:pPr>
            <a:r>
              <a:rPr lang="pl-PL" dirty="0">
                <a:latin typeface="+mj-lt"/>
              </a:rPr>
              <a:t> Na koniec pilotażu ustawy o CUS planuje się przeprowadzenie debaty publicznej o dalszych kierunkach rozwoju rozwiązań systemowych, w tym aktywny udział środowiska organizacji obywatelskich, których przedstawiciele będą mogli dostarczyć własne rekomendacje</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594650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p:cNvSpPr>
            <a:spLocks noGrp="1"/>
          </p:cNvSpPr>
          <p:nvPr>
            <p:ph type="title"/>
          </p:nvPr>
        </p:nvSpPr>
        <p:spPr>
          <a:xfrm>
            <a:off x="643467" y="321734"/>
            <a:ext cx="10905066" cy="1135737"/>
          </a:xfrm>
        </p:spPr>
        <p:txBody>
          <a:bodyPr>
            <a:normAutofit/>
          </a:bodyPr>
          <a:lstStyle/>
          <a:p>
            <a:endParaRPr lang="pl-PL" sz="3600" dirty="0"/>
          </a:p>
        </p:txBody>
      </p:sp>
      <p:sp>
        <p:nvSpPr>
          <p:cNvPr id="3" name="Symbol zastępczy zawartości 2"/>
          <p:cNvSpPr>
            <a:spLocks noGrp="1"/>
          </p:cNvSpPr>
          <p:nvPr>
            <p:ph idx="1"/>
          </p:nvPr>
        </p:nvSpPr>
        <p:spPr>
          <a:xfrm>
            <a:off x="490330" y="1457471"/>
            <a:ext cx="11341327" cy="4932514"/>
          </a:xfrm>
        </p:spPr>
        <p:txBody>
          <a:bodyPr>
            <a:noAutofit/>
          </a:bodyPr>
          <a:lstStyle/>
          <a:p>
            <a:pPr marL="113400" lvl="1" indent="0" algn="just">
              <a:spcBef>
                <a:spcPts val="0"/>
              </a:spcBef>
              <a:spcAft>
                <a:spcPts val="600"/>
              </a:spcAft>
              <a:buNone/>
            </a:pPr>
            <a:endParaRPr lang="pl-PL" dirty="0">
              <a:latin typeface="+mj-lt"/>
            </a:endParaRPr>
          </a:p>
          <a:p>
            <a:pPr marL="113400" lvl="1" indent="0" algn="just">
              <a:spcBef>
                <a:spcPts val="0"/>
              </a:spcBef>
              <a:spcAft>
                <a:spcPts val="600"/>
              </a:spcAft>
              <a:buNone/>
            </a:pPr>
            <a:endParaRPr lang="pl-PL" dirty="0">
              <a:latin typeface="+mj-lt"/>
            </a:endParaRPr>
          </a:p>
          <a:p>
            <a:pPr marL="113400" lvl="1" indent="0" algn="just">
              <a:spcBef>
                <a:spcPts val="0"/>
              </a:spcBef>
              <a:spcAft>
                <a:spcPts val="600"/>
              </a:spcAft>
              <a:buNone/>
            </a:pPr>
            <a:endParaRPr lang="pl-PL" dirty="0">
              <a:latin typeface="+mj-lt"/>
            </a:endParaRPr>
          </a:p>
          <a:p>
            <a:pPr marL="113400" lvl="1" indent="0" algn="just">
              <a:spcBef>
                <a:spcPts val="0"/>
              </a:spcBef>
              <a:spcAft>
                <a:spcPts val="600"/>
              </a:spcAft>
              <a:buNone/>
            </a:pPr>
            <a:r>
              <a:rPr lang="pl-PL" sz="3200" dirty="0">
                <a:latin typeface="+mj-lt"/>
              </a:rPr>
              <a:t>Fazowość „kroczącej zmiany systemowej” wg niektórych ekspertów polityki społecznej nazywana jest tzw. „miękką” reformą systemu pomocy społecznej (świadczenia usług), pozwalającą na dokonywanie porównań między tymi, którzy zdecydowali się na uczestnictwo w „eksperymencie” (pilotaż ustawy), a tymi, którzy postanowili pozostać przy dotychczasowym systemie.</a:t>
            </a:r>
          </a:p>
          <a:p>
            <a:pPr marL="342000" lvl="1" algn="just">
              <a:spcBef>
                <a:spcPts val="0"/>
              </a:spcBef>
              <a:spcAft>
                <a:spcPts val="600"/>
              </a:spcAft>
            </a:pPr>
            <a:endParaRPr lang="pl-PL" dirty="0">
              <a:latin typeface="+mj-lt"/>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356972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p:cNvSpPr>
            <a:spLocks noGrp="1"/>
          </p:cNvSpPr>
          <p:nvPr>
            <p:ph type="title"/>
          </p:nvPr>
        </p:nvSpPr>
        <p:spPr>
          <a:xfrm>
            <a:off x="643467" y="321734"/>
            <a:ext cx="10905066" cy="391393"/>
          </a:xfrm>
        </p:spPr>
        <p:txBody>
          <a:bodyPr>
            <a:normAutofit fontScale="90000"/>
          </a:bodyPr>
          <a:lstStyle/>
          <a:p>
            <a:endParaRPr lang="pl-PL" sz="3600" dirty="0"/>
          </a:p>
        </p:txBody>
      </p:sp>
      <p:sp>
        <p:nvSpPr>
          <p:cNvPr id="3" name="Symbol zastępczy zawartości 2"/>
          <p:cNvSpPr>
            <a:spLocks noGrp="1"/>
          </p:cNvSpPr>
          <p:nvPr>
            <p:ph idx="1"/>
          </p:nvPr>
        </p:nvSpPr>
        <p:spPr>
          <a:xfrm>
            <a:off x="490330" y="848139"/>
            <a:ext cx="11341327" cy="5541846"/>
          </a:xfrm>
        </p:spPr>
        <p:txBody>
          <a:bodyPr>
            <a:noAutofit/>
          </a:bodyPr>
          <a:lstStyle/>
          <a:p>
            <a:pPr marL="113400" lvl="1" indent="0" algn="just">
              <a:spcBef>
                <a:spcPts val="0"/>
              </a:spcBef>
              <a:spcAft>
                <a:spcPts val="600"/>
              </a:spcAft>
              <a:buNone/>
            </a:pPr>
            <a:r>
              <a:rPr lang="pl-PL" sz="2800" dirty="0">
                <a:latin typeface="+mj-lt"/>
              </a:rPr>
              <a:t>Rezultaty projektu powinny dostarczyć przedstawicielom organizacji obywatelskich nie tylko nowej, aktualnej wiedzy o organizowaniu usług, ale również wskazać jak przygotować własną organizację na sytuacje:</a:t>
            </a:r>
          </a:p>
          <a:p>
            <a:pPr marL="113400" lvl="1" indent="0" algn="just">
              <a:spcBef>
                <a:spcPts val="0"/>
              </a:spcBef>
              <a:spcAft>
                <a:spcPts val="600"/>
              </a:spcAft>
              <a:buNone/>
            </a:pPr>
            <a:endParaRPr lang="pl-PL" sz="2800" dirty="0">
              <a:latin typeface="+mj-lt"/>
            </a:endParaRPr>
          </a:p>
          <a:p>
            <a:pPr marL="570600" lvl="1" indent="-457200" algn="just">
              <a:spcBef>
                <a:spcPts val="0"/>
              </a:spcBef>
              <a:spcAft>
                <a:spcPts val="600"/>
              </a:spcAft>
              <a:buAutoNum type="arabicParenR"/>
            </a:pPr>
            <a:r>
              <a:rPr lang="pl-PL" sz="2800" dirty="0">
                <a:latin typeface="+mj-lt"/>
              </a:rPr>
              <a:t>zetknięcia się z alternatywnym sposobem zarządzania usługami społecznymi w gminie, czyli z </a:t>
            </a:r>
            <a:r>
              <a:rPr lang="pl-PL" sz="2800" dirty="0" err="1">
                <a:latin typeface="+mj-lt"/>
              </a:rPr>
              <a:t>cus</a:t>
            </a:r>
            <a:r>
              <a:rPr lang="pl-PL" sz="2800" dirty="0">
                <a:latin typeface="+mj-lt"/>
              </a:rPr>
              <a:t>-em jako koordynatorem usług społecznych lub pozostawioną dotychczasową strukturą instytucji pomocy i wsparcia, na czele z </a:t>
            </a:r>
            <a:r>
              <a:rPr lang="pl-PL" sz="2800" dirty="0" err="1">
                <a:latin typeface="+mj-lt"/>
              </a:rPr>
              <a:t>ops</a:t>
            </a:r>
            <a:r>
              <a:rPr lang="pl-PL" sz="2800" dirty="0">
                <a:latin typeface="+mj-lt"/>
              </a:rPr>
              <a:t>-em,</a:t>
            </a:r>
          </a:p>
          <a:p>
            <a:pPr marL="113400" lvl="1" indent="0" algn="just">
              <a:spcBef>
                <a:spcPts val="0"/>
              </a:spcBef>
              <a:spcAft>
                <a:spcPts val="600"/>
              </a:spcAft>
              <a:buNone/>
            </a:pPr>
            <a:endParaRPr lang="pl-PL" sz="2800" dirty="0">
              <a:latin typeface="+mj-lt"/>
            </a:endParaRPr>
          </a:p>
          <a:p>
            <a:pPr marL="113400" lvl="1" indent="0" algn="just">
              <a:spcBef>
                <a:spcPts val="0"/>
              </a:spcBef>
              <a:spcAft>
                <a:spcPts val="600"/>
              </a:spcAft>
              <a:buNone/>
            </a:pPr>
            <a:r>
              <a:rPr lang="pl-PL" sz="2800" dirty="0">
                <a:latin typeface="+mj-lt"/>
              </a:rPr>
              <a:t>2) wprowadzania  zmiany udzielania wsparcia i pomocy adresowanego do ogółu mieszkańców i odchodzeniu od ich selektywności.</a:t>
            </a:r>
          </a:p>
          <a:p>
            <a:pPr marL="342000" lvl="1" algn="just">
              <a:spcBef>
                <a:spcPts val="0"/>
              </a:spcBef>
              <a:spcAft>
                <a:spcPts val="600"/>
              </a:spcAft>
            </a:pPr>
            <a:endParaRPr lang="pl-PL" dirty="0">
              <a:latin typeface="+mj-lt"/>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251589286"/>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Motyw pakietu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otyw pakietu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826</TotalTime>
  <Words>3394</Words>
  <Application>Microsoft Office PowerPoint</Application>
  <PresentationFormat>Panoramiczny</PresentationFormat>
  <Paragraphs>244</Paragraphs>
  <Slides>42</Slides>
  <Notes>0</Notes>
  <HiddenSlides>0</HiddenSlides>
  <MMClips>0</MMClips>
  <ScaleCrop>false</ScaleCrop>
  <HeadingPairs>
    <vt:vector size="6" baseType="variant">
      <vt:variant>
        <vt:lpstr>Używane czcionki</vt:lpstr>
      </vt:variant>
      <vt:variant>
        <vt:i4>3</vt:i4>
      </vt:variant>
      <vt:variant>
        <vt:lpstr>Motyw</vt:lpstr>
      </vt:variant>
      <vt:variant>
        <vt:i4>2</vt:i4>
      </vt:variant>
      <vt:variant>
        <vt:lpstr>Tytuły slajdów</vt:lpstr>
      </vt:variant>
      <vt:variant>
        <vt:i4>42</vt:i4>
      </vt:variant>
    </vt:vector>
  </HeadingPairs>
  <TitlesOfParts>
    <vt:vector size="47" baseType="lpstr">
      <vt:lpstr>Arial</vt:lpstr>
      <vt:lpstr>Calibri</vt:lpstr>
      <vt:lpstr>Calibri Light</vt:lpstr>
      <vt:lpstr>Motyw pakietu Office</vt:lpstr>
      <vt:lpstr>Office Theme</vt:lpstr>
      <vt:lpstr>Prezentacja programu PowerPoint</vt:lpstr>
      <vt:lpstr>Agenda szkolenia:</vt:lpstr>
      <vt:lpstr>Założenia Modelu Alternatywnej Partycypacji</vt:lpstr>
      <vt:lpstr>Tło inicjatywy projektowej:</vt:lpstr>
      <vt:lpstr>Tło inicjatywy projektowej:</vt:lpstr>
      <vt:lpstr>Wdrożenie czterech ważnych zasad: </vt:lpstr>
      <vt:lpstr>OCZEKIWANY REZULTAT</vt:lpstr>
      <vt:lpstr>Prezentacja programu PowerPoint</vt:lpstr>
      <vt:lpstr>Prezentacja programu PowerPoint</vt:lpstr>
      <vt:lpstr>Etapy projektu:</vt:lpstr>
      <vt:lpstr>Prezentacja programu PowerPoint</vt:lpstr>
      <vt:lpstr>Prezentacja programu PowerPoint</vt:lpstr>
      <vt:lpstr>Obserwatorium CUS regionu lubelskiego</vt:lpstr>
      <vt:lpstr>Indywidualna Strategia Partycypacji NGO w MAP – skrót ISP MAP</vt:lpstr>
      <vt:lpstr>Indywidualna Strategia Partycypacji NGO w MAP – skrót ISP MAP</vt:lpstr>
      <vt:lpstr>Krocząca zmiana systemowa. </vt:lpstr>
      <vt:lpstr>Karta usług i kryteriów dostępu</vt:lpstr>
      <vt:lpstr>Manager NGO ds. usług społecznych / Manager US</vt:lpstr>
      <vt:lpstr>Obywatelski researching lokalnego środowiska</vt:lpstr>
      <vt:lpstr>Nowe rozwiązania prawne, dotyczące sfery zarządzania, koordynowania i organizowania usług społecznych .</vt:lpstr>
      <vt:lpstr>W zależności od przyjętego rozwiązania tj. CUS lub OPS</vt:lpstr>
      <vt:lpstr>Na potrzeby MAP przyjęto obecnie obowiązującą definicję usług społecznych, która wskazuje że są to działania z zakresu:</vt:lpstr>
      <vt:lpstr>Usługi Społeczne</vt:lpstr>
      <vt:lpstr>Oś współpracy MAP - usługi społeczne i  działania wspierające</vt:lpstr>
      <vt:lpstr>Prezentacja programu PowerPoint</vt:lpstr>
      <vt:lpstr>Interesariusze MAP:</vt:lpstr>
      <vt:lpstr>Interesariusze MAP:</vt:lpstr>
      <vt:lpstr>Interesariusze kluczowi wspomagający MAP </vt:lpstr>
      <vt:lpstr>Interesariusze MAP na terytorium gminy –  wariant innowacyjny – powszechność dostępu</vt:lpstr>
      <vt:lpstr>Wariant tradycyjny – sukcesywne odchodzenie od selektywności dostępu</vt:lpstr>
      <vt:lpstr>Partnerstwo i współpraca międzyinstytucjonalna – fundament MAP</vt:lpstr>
      <vt:lpstr>Partnerstwo to fundament MAP dla wariantów instytucjonalnej współpracy w usługach społecznych na obszarze gminy</vt:lpstr>
      <vt:lpstr>Architektura MAP – modelowe komponenty współpracy:</vt:lpstr>
      <vt:lpstr>Architektura MAP – modelowe komponenty współpracy:</vt:lpstr>
      <vt:lpstr>Architektura MAP – modelowe komponenty współpracy:</vt:lpstr>
      <vt:lpstr>Architektura MAP – modelowe komponenty współpracy:</vt:lpstr>
      <vt:lpstr>Architektura MAP – modelowe komponenty współpracy:</vt:lpstr>
      <vt:lpstr>Prezentacja programu PowerPoint</vt:lpstr>
      <vt:lpstr>Prezentacja programu PowerPoint</vt:lpstr>
      <vt:lpstr>Prezentacja programu PowerPoint</vt:lpstr>
      <vt:lpstr>Podsumowanie: </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Paweł Wiśniewski</dc:creator>
  <cp:lastModifiedBy>Marta Komorska</cp:lastModifiedBy>
  <cp:revision>11</cp:revision>
  <dcterms:created xsi:type="dcterms:W3CDTF">2022-10-05T19:30:28Z</dcterms:created>
  <dcterms:modified xsi:type="dcterms:W3CDTF">2022-10-12T16:30:13Z</dcterms:modified>
</cp:coreProperties>
</file>