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57" r:id="rId3"/>
    <p:sldId id="285" r:id="rId4"/>
    <p:sldId id="286" r:id="rId5"/>
    <p:sldId id="288" r:id="rId6"/>
    <p:sldId id="287" r:id="rId7"/>
    <p:sldId id="289" r:id="rId8"/>
    <p:sldId id="290" r:id="rId9"/>
    <p:sldId id="291" r:id="rId10"/>
    <p:sldId id="292" r:id="rId11"/>
    <p:sldId id="294" r:id="rId12"/>
    <p:sldId id="295" r:id="rId13"/>
    <p:sldId id="296" r:id="rId14"/>
    <p:sldId id="298" r:id="rId15"/>
    <p:sldId id="300" r:id="rId16"/>
    <p:sldId id="301" r:id="rId17"/>
    <p:sldId id="304" r:id="rId18"/>
    <p:sldId id="306" r:id="rId19"/>
    <p:sldId id="313" r:id="rId20"/>
    <p:sldId id="314" r:id="rId21"/>
    <p:sldId id="315" r:id="rId22"/>
    <p:sldId id="316" r:id="rId23"/>
    <p:sldId id="317" r:id="rId24"/>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2" d="100"/>
          <a:sy n="72" d="100"/>
        </p:scale>
        <p:origin x="61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291889C-2772-45D1-B48D-BCD97A7B4EB4}"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77977DB9-40E8-4F60-A5F6-599C17F88996}">
      <dgm:prSet/>
      <dgm:spPr/>
      <dgm:t>
        <a:bodyPr/>
        <a:lstStyle/>
        <a:p>
          <a:r>
            <a:rPr lang="pl-PL"/>
            <a:t>Zagadnienia ustawy o realizacji usług społecznych przez centra usług społecznych- nowa problematyka.</a:t>
          </a:r>
          <a:endParaRPr lang="en-US"/>
        </a:p>
      </dgm:t>
    </dgm:pt>
    <dgm:pt modelId="{AA5D748D-CCEB-42BC-8B4B-5BBFCBFA2AFB}" type="parTrans" cxnId="{94DFA7AB-48C9-4BC7-8522-B5B6592A71BC}">
      <dgm:prSet/>
      <dgm:spPr/>
      <dgm:t>
        <a:bodyPr/>
        <a:lstStyle/>
        <a:p>
          <a:endParaRPr lang="en-US"/>
        </a:p>
      </dgm:t>
    </dgm:pt>
    <dgm:pt modelId="{7A882A77-22F2-45B6-A790-033FD03926CA}" type="sibTrans" cxnId="{94DFA7AB-48C9-4BC7-8522-B5B6592A71BC}">
      <dgm:prSet/>
      <dgm:spPr/>
      <dgm:t>
        <a:bodyPr/>
        <a:lstStyle/>
        <a:p>
          <a:endParaRPr lang="en-US"/>
        </a:p>
      </dgm:t>
    </dgm:pt>
    <dgm:pt modelId="{D8F8C906-E5BE-48F9-8E14-6B0ABE384E11}">
      <dgm:prSet/>
      <dgm:spPr/>
      <dgm:t>
        <a:bodyPr/>
        <a:lstStyle/>
        <a:p>
          <a:r>
            <a:rPr lang="pl-PL" b="0" dirty="0"/>
            <a:t>Przedstawienie założeń Modelu Alternatywnej Partycypacji – -zapoznanie z procedurami mającymi na celu aktywne włączenie organizacji obywatelskich do współpracy z CUS ze szczególnym uwzględnieniem struktury rodziny. </a:t>
          </a:r>
          <a:endParaRPr lang="en-US" b="0" dirty="0"/>
        </a:p>
      </dgm:t>
    </dgm:pt>
    <dgm:pt modelId="{CDEE5878-C7BD-4882-BDDF-317AAF07F77D}" type="parTrans" cxnId="{458C4C94-081C-42EA-9933-F4F85AE68135}">
      <dgm:prSet/>
      <dgm:spPr/>
      <dgm:t>
        <a:bodyPr/>
        <a:lstStyle/>
        <a:p>
          <a:endParaRPr lang="en-US"/>
        </a:p>
      </dgm:t>
    </dgm:pt>
    <dgm:pt modelId="{A0C357AE-812D-4C45-835E-EC279937CC39}" type="sibTrans" cxnId="{458C4C94-081C-42EA-9933-F4F85AE68135}">
      <dgm:prSet/>
      <dgm:spPr/>
      <dgm:t>
        <a:bodyPr/>
        <a:lstStyle/>
        <a:p>
          <a:endParaRPr lang="en-US"/>
        </a:p>
      </dgm:t>
    </dgm:pt>
    <dgm:pt modelId="{A70E1A60-FAA1-40CE-A28B-495108575DE9}">
      <dgm:prSet/>
      <dgm:spPr/>
      <dgm:t>
        <a:bodyPr/>
        <a:lstStyle/>
        <a:p>
          <a:r>
            <a:rPr lang="pl-PL" b="1" dirty="0"/>
            <a:t>Poszerzenie wiedzy pracowników NGO z zakresu tworzenia lokalnych diagnoz, programów usług społecznych.</a:t>
          </a:r>
          <a:endParaRPr lang="en-US" b="1" dirty="0"/>
        </a:p>
      </dgm:t>
    </dgm:pt>
    <dgm:pt modelId="{42A4EA70-254D-4CF4-A258-2B117CF9A85A}" type="parTrans" cxnId="{8EE6C16B-412B-4E2A-AB32-180E99CCC349}">
      <dgm:prSet/>
      <dgm:spPr/>
      <dgm:t>
        <a:bodyPr/>
        <a:lstStyle/>
        <a:p>
          <a:endParaRPr lang="en-US"/>
        </a:p>
      </dgm:t>
    </dgm:pt>
    <dgm:pt modelId="{4C3C2778-28A2-444B-B347-1793567ED460}" type="sibTrans" cxnId="{8EE6C16B-412B-4E2A-AB32-180E99CCC349}">
      <dgm:prSet/>
      <dgm:spPr/>
      <dgm:t>
        <a:bodyPr/>
        <a:lstStyle/>
        <a:p>
          <a:endParaRPr lang="en-US"/>
        </a:p>
      </dgm:t>
    </dgm:pt>
    <dgm:pt modelId="{44B2AEDE-56EF-4E98-A1DC-A87BAA19DC15}">
      <dgm:prSet/>
      <dgm:spPr/>
      <dgm:t>
        <a:bodyPr/>
        <a:lstStyle/>
        <a:p>
          <a:r>
            <a:rPr lang="pl-PL"/>
            <a:t>Korzyści płynące ze współpracy w realizacji usług społecznych pomiędzy NGO a CUS.</a:t>
          </a:r>
          <a:endParaRPr lang="en-US"/>
        </a:p>
      </dgm:t>
    </dgm:pt>
    <dgm:pt modelId="{14C6D12A-2828-473C-89AD-4BFFD34F7505}" type="parTrans" cxnId="{6DB18B24-2857-4F10-BC2B-28C5F1E850BD}">
      <dgm:prSet/>
      <dgm:spPr/>
      <dgm:t>
        <a:bodyPr/>
        <a:lstStyle/>
        <a:p>
          <a:endParaRPr lang="en-US"/>
        </a:p>
      </dgm:t>
    </dgm:pt>
    <dgm:pt modelId="{402821BA-EFB2-404A-A7C4-8BC072DEC924}" type="sibTrans" cxnId="{6DB18B24-2857-4F10-BC2B-28C5F1E850BD}">
      <dgm:prSet/>
      <dgm:spPr/>
      <dgm:t>
        <a:bodyPr/>
        <a:lstStyle/>
        <a:p>
          <a:endParaRPr lang="en-US"/>
        </a:p>
      </dgm:t>
    </dgm:pt>
    <dgm:pt modelId="{B201D2DD-D14D-4E68-AB8F-8BF9C5BDC7AF}" type="pres">
      <dgm:prSet presAssocID="{6291889C-2772-45D1-B48D-BCD97A7B4EB4}" presName="vert0" presStyleCnt="0">
        <dgm:presLayoutVars>
          <dgm:dir/>
          <dgm:animOne val="branch"/>
          <dgm:animLvl val="lvl"/>
        </dgm:presLayoutVars>
      </dgm:prSet>
      <dgm:spPr/>
    </dgm:pt>
    <dgm:pt modelId="{6D5CC894-E4D4-4EEF-924D-2E75CB3B3249}" type="pres">
      <dgm:prSet presAssocID="{77977DB9-40E8-4F60-A5F6-599C17F88996}" presName="thickLine" presStyleLbl="alignNode1" presStyleIdx="0" presStyleCnt="4"/>
      <dgm:spPr/>
    </dgm:pt>
    <dgm:pt modelId="{74ECF717-73A8-4191-B2C1-49E0CCCA7458}" type="pres">
      <dgm:prSet presAssocID="{77977DB9-40E8-4F60-A5F6-599C17F88996}" presName="horz1" presStyleCnt="0"/>
      <dgm:spPr/>
    </dgm:pt>
    <dgm:pt modelId="{56F01CE3-3AAB-4AB5-B48D-DFC796D44B0D}" type="pres">
      <dgm:prSet presAssocID="{77977DB9-40E8-4F60-A5F6-599C17F88996}" presName="tx1" presStyleLbl="revTx" presStyleIdx="0" presStyleCnt="4"/>
      <dgm:spPr/>
    </dgm:pt>
    <dgm:pt modelId="{0B6FD5EE-3133-4EAA-99A6-A0AD473AC894}" type="pres">
      <dgm:prSet presAssocID="{77977DB9-40E8-4F60-A5F6-599C17F88996}" presName="vert1" presStyleCnt="0"/>
      <dgm:spPr/>
    </dgm:pt>
    <dgm:pt modelId="{E82E653C-7834-4922-A8BA-3FB5481D1562}" type="pres">
      <dgm:prSet presAssocID="{D8F8C906-E5BE-48F9-8E14-6B0ABE384E11}" presName="thickLine" presStyleLbl="alignNode1" presStyleIdx="1" presStyleCnt="4"/>
      <dgm:spPr/>
    </dgm:pt>
    <dgm:pt modelId="{DA202E94-E2E4-46D4-851C-2C9AE46E69D1}" type="pres">
      <dgm:prSet presAssocID="{D8F8C906-E5BE-48F9-8E14-6B0ABE384E11}" presName="horz1" presStyleCnt="0"/>
      <dgm:spPr/>
    </dgm:pt>
    <dgm:pt modelId="{93B44B20-FB6A-4818-904E-A9DF4E9D6A54}" type="pres">
      <dgm:prSet presAssocID="{D8F8C906-E5BE-48F9-8E14-6B0ABE384E11}" presName="tx1" presStyleLbl="revTx" presStyleIdx="1" presStyleCnt="4"/>
      <dgm:spPr/>
    </dgm:pt>
    <dgm:pt modelId="{F70D58EF-5CC5-4842-8DCB-D263CBEAA0C9}" type="pres">
      <dgm:prSet presAssocID="{D8F8C906-E5BE-48F9-8E14-6B0ABE384E11}" presName="vert1" presStyleCnt="0"/>
      <dgm:spPr/>
    </dgm:pt>
    <dgm:pt modelId="{47957D08-E205-4A4A-88CB-CFE6CB2CE0ED}" type="pres">
      <dgm:prSet presAssocID="{A70E1A60-FAA1-40CE-A28B-495108575DE9}" presName="thickLine" presStyleLbl="alignNode1" presStyleIdx="2" presStyleCnt="4"/>
      <dgm:spPr/>
    </dgm:pt>
    <dgm:pt modelId="{4B29CDDE-01F9-4937-AE9E-CE37808F3147}" type="pres">
      <dgm:prSet presAssocID="{A70E1A60-FAA1-40CE-A28B-495108575DE9}" presName="horz1" presStyleCnt="0"/>
      <dgm:spPr/>
    </dgm:pt>
    <dgm:pt modelId="{9DA98E20-D4FC-4DAF-9F34-291C23EF0832}" type="pres">
      <dgm:prSet presAssocID="{A70E1A60-FAA1-40CE-A28B-495108575DE9}" presName="tx1" presStyleLbl="revTx" presStyleIdx="2" presStyleCnt="4"/>
      <dgm:spPr/>
    </dgm:pt>
    <dgm:pt modelId="{35B33875-F5B8-4408-AE23-EA1C2F092752}" type="pres">
      <dgm:prSet presAssocID="{A70E1A60-FAA1-40CE-A28B-495108575DE9}" presName="vert1" presStyleCnt="0"/>
      <dgm:spPr/>
    </dgm:pt>
    <dgm:pt modelId="{1C3381C0-0CC2-4966-BC35-112F840AF7D6}" type="pres">
      <dgm:prSet presAssocID="{44B2AEDE-56EF-4E98-A1DC-A87BAA19DC15}" presName="thickLine" presStyleLbl="alignNode1" presStyleIdx="3" presStyleCnt="4"/>
      <dgm:spPr/>
    </dgm:pt>
    <dgm:pt modelId="{FF650B75-2073-4ADF-B3F8-2E590C8D62D5}" type="pres">
      <dgm:prSet presAssocID="{44B2AEDE-56EF-4E98-A1DC-A87BAA19DC15}" presName="horz1" presStyleCnt="0"/>
      <dgm:spPr/>
    </dgm:pt>
    <dgm:pt modelId="{846E863C-601D-4162-99D2-8CDA7A77DEC0}" type="pres">
      <dgm:prSet presAssocID="{44B2AEDE-56EF-4E98-A1DC-A87BAA19DC15}" presName="tx1" presStyleLbl="revTx" presStyleIdx="3" presStyleCnt="4"/>
      <dgm:spPr/>
    </dgm:pt>
    <dgm:pt modelId="{676C77C2-EA46-49A1-AD9D-7CB7E2BC9AC4}" type="pres">
      <dgm:prSet presAssocID="{44B2AEDE-56EF-4E98-A1DC-A87BAA19DC15}" presName="vert1" presStyleCnt="0"/>
      <dgm:spPr/>
    </dgm:pt>
  </dgm:ptLst>
  <dgm:cxnLst>
    <dgm:cxn modelId="{6DB18B24-2857-4F10-BC2B-28C5F1E850BD}" srcId="{6291889C-2772-45D1-B48D-BCD97A7B4EB4}" destId="{44B2AEDE-56EF-4E98-A1DC-A87BAA19DC15}" srcOrd="3" destOrd="0" parTransId="{14C6D12A-2828-473C-89AD-4BFFD34F7505}" sibTransId="{402821BA-EFB2-404A-A7C4-8BC072DEC924}"/>
    <dgm:cxn modelId="{8EE6C16B-412B-4E2A-AB32-180E99CCC349}" srcId="{6291889C-2772-45D1-B48D-BCD97A7B4EB4}" destId="{A70E1A60-FAA1-40CE-A28B-495108575DE9}" srcOrd="2" destOrd="0" parTransId="{42A4EA70-254D-4CF4-A258-2B117CF9A85A}" sibTransId="{4C3C2778-28A2-444B-B347-1793567ED460}"/>
    <dgm:cxn modelId="{B372F559-3A06-486D-80D3-E83B27CF9AFC}" type="presOf" srcId="{6291889C-2772-45D1-B48D-BCD97A7B4EB4}" destId="{B201D2DD-D14D-4E68-AB8F-8BF9C5BDC7AF}" srcOrd="0" destOrd="0" presId="urn:microsoft.com/office/officeart/2008/layout/LinedList"/>
    <dgm:cxn modelId="{3528908E-91DE-4955-8C85-1829BFE89755}" type="presOf" srcId="{77977DB9-40E8-4F60-A5F6-599C17F88996}" destId="{56F01CE3-3AAB-4AB5-B48D-DFC796D44B0D}" srcOrd="0" destOrd="0" presId="urn:microsoft.com/office/officeart/2008/layout/LinedList"/>
    <dgm:cxn modelId="{458C4C94-081C-42EA-9933-F4F85AE68135}" srcId="{6291889C-2772-45D1-B48D-BCD97A7B4EB4}" destId="{D8F8C906-E5BE-48F9-8E14-6B0ABE384E11}" srcOrd="1" destOrd="0" parTransId="{CDEE5878-C7BD-4882-BDDF-317AAF07F77D}" sibTransId="{A0C357AE-812D-4C45-835E-EC279937CC39}"/>
    <dgm:cxn modelId="{C774829A-D34A-422E-943E-A1944D3341AA}" type="presOf" srcId="{A70E1A60-FAA1-40CE-A28B-495108575DE9}" destId="{9DA98E20-D4FC-4DAF-9F34-291C23EF0832}" srcOrd="0" destOrd="0" presId="urn:microsoft.com/office/officeart/2008/layout/LinedList"/>
    <dgm:cxn modelId="{94DFA7AB-48C9-4BC7-8522-B5B6592A71BC}" srcId="{6291889C-2772-45D1-B48D-BCD97A7B4EB4}" destId="{77977DB9-40E8-4F60-A5F6-599C17F88996}" srcOrd="0" destOrd="0" parTransId="{AA5D748D-CCEB-42BC-8B4B-5BBFCBFA2AFB}" sibTransId="{7A882A77-22F2-45B6-A790-033FD03926CA}"/>
    <dgm:cxn modelId="{39A4F4AF-DA11-4226-8927-F6C242A5FF9E}" type="presOf" srcId="{44B2AEDE-56EF-4E98-A1DC-A87BAA19DC15}" destId="{846E863C-601D-4162-99D2-8CDA7A77DEC0}" srcOrd="0" destOrd="0" presId="urn:microsoft.com/office/officeart/2008/layout/LinedList"/>
    <dgm:cxn modelId="{43FD87BA-1DCF-4C9B-819E-A688FD960FE4}" type="presOf" srcId="{D8F8C906-E5BE-48F9-8E14-6B0ABE384E11}" destId="{93B44B20-FB6A-4818-904E-A9DF4E9D6A54}" srcOrd="0" destOrd="0" presId="urn:microsoft.com/office/officeart/2008/layout/LinedList"/>
    <dgm:cxn modelId="{A1D19A89-28AF-4341-BD3F-314B677E5351}" type="presParOf" srcId="{B201D2DD-D14D-4E68-AB8F-8BF9C5BDC7AF}" destId="{6D5CC894-E4D4-4EEF-924D-2E75CB3B3249}" srcOrd="0" destOrd="0" presId="urn:microsoft.com/office/officeart/2008/layout/LinedList"/>
    <dgm:cxn modelId="{C09589A2-B1A7-4911-A82C-6A0578156B98}" type="presParOf" srcId="{B201D2DD-D14D-4E68-AB8F-8BF9C5BDC7AF}" destId="{74ECF717-73A8-4191-B2C1-49E0CCCA7458}" srcOrd="1" destOrd="0" presId="urn:microsoft.com/office/officeart/2008/layout/LinedList"/>
    <dgm:cxn modelId="{FE501A3B-BF04-4FE1-A40C-08C9DD752800}" type="presParOf" srcId="{74ECF717-73A8-4191-B2C1-49E0CCCA7458}" destId="{56F01CE3-3AAB-4AB5-B48D-DFC796D44B0D}" srcOrd="0" destOrd="0" presId="urn:microsoft.com/office/officeart/2008/layout/LinedList"/>
    <dgm:cxn modelId="{5F853449-B847-415A-A08C-420325EE3B62}" type="presParOf" srcId="{74ECF717-73A8-4191-B2C1-49E0CCCA7458}" destId="{0B6FD5EE-3133-4EAA-99A6-A0AD473AC894}" srcOrd="1" destOrd="0" presId="urn:microsoft.com/office/officeart/2008/layout/LinedList"/>
    <dgm:cxn modelId="{B4AE0CEF-F0F7-418A-A434-AB273C21B914}" type="presParOf" srcId="{B201D2DD-D14D-4E68-AB8F-8BF9C5BDC7AF}" destId="{E82E653C-7834-4922-A8BA-3FB5481D1562}" srcOrd="2" destOrd="0" presId="urn:microsoft.com/office/officeart/2008/layout/LinedList"/>
    <dgm:cxn modelId="{69411E43-69B7-44D8-B3CD-6F8C8F856ECE}" type="presParOf" srcId="{B201D2DD-D14D-4E68-AB8F-8BF9C5BDC7AF}" destId="{DA202E94-E2E4-46D4-851C-2C9AE46E69D1}" srcOrd="3" destOrd="0" presId="urn:microsoft.com/office/officeart/2008/layout/LinedList"/>
    <dgm:cxn modelId="{4E04A77C-0394-4C8C-96E9-839AC79BCA81}" type="presParOf" srcId="{DA202E94-E2E4-46D4-851C-2C9AE46E69D1}" destId="{93B44B20-FB6A-4818-904E-A9DF4E9D6A54}" srcOrd="0" destOrd="0" presId="urn:microsoft.com/office/officeart/2008/layout/LinedList"/>
    <dgm:cxn modelId="{F24CBD68-4214-42AC-A957-98EB2E03845C}" type="presParOf" srcId="{DA202E94-E2E4-46D4-851C-2C9AE46E69D1}" destId="{F70D58EF-5CC5-4842-8DCB-D263CBEAA0C9}" srcOrd="1" destOrd="0" presId="urn:microsoft.com/office/officeart/2008/layout/LinedList"/>
    <dgm:cxn modelId="{830044B5-3244-4445-A545-4B1185976DCA}" type="presParOf" srcId="{B201D2DD-D14D-4E68-AB8F-8BF9C5BDC7AF}" destId="{47957D08-E205-4A4A-88CB-CFE6CB2CE0ED}" srcOrd="4" destOrd="0" presId="urn:microsoft.com/office/officeart/2008/layout/LinedList"/>
    <dgm:cxn modelId="{9C7C84EE-BDDE-42B3-BC8C-D65D6AB5C1D2}" type="presParOf" srcId="{B201D2DD-D14D-4E68-AB8F-8BF9C5BDC7AF}" destId="{4B29CDDE-01F9-4937-AE9E-CE37808F3147}" srcOrd="5" destOrd="0" presId="urn:microsoft.com/office/officeart/2008/layout/LinedList"/>
    <dgm:cxn modelId="{32FD1DBD-EA8C-485B-9DE6-3C772E8A6943}" type="presParOf" srcId="{4B29CDDE-01F9-4937-AE9E-CE37808F3147}" destId="{9DA98E20-D4FC-4DAF-9F34-291C23EF0832}" srcOrd="0" destOrd="0" presId="urn:microsoft.com/office/officeart/2008/layout/LinedList"/>
    <dgm:cxn modelId="{2561CDCD-CC19-4E13-8571-A8C6940CD7F4}" type="presParOf" srcId="{4B29CDDE-01F9-4937-AE9E-CE37808F3147}" destId="{35B33875-F5B8-4408-AE23-EA1C2F092752}" srcOrd="1" destOrd="0" presId="urn:microsoft.com/office/officeart/2008/layout/LinedList"/>
    <dgm:cxn modelId="{E6DF615F-5047-403E-908A-C1F9D3084F33}" type="presParOf" srcId="{B201D2DD-D14D-4E68-AB8F-8BF9C5BDC7AF}" destId="{1C3381C0-0CC2-4966-BC35-112F840AF7D6}" srcOrd="6" destOrd="0" presId="urn:microsoft.com/office/officeart/2008/layout/LinedList"/>
    <dgm:cxn modelId="{341E7499-2A64-4C6D-9F80-B589297FD854}" type="presParOf" srcId="{B201D2DD-D14D-4E68-AB8F-8BF9C5BDC7AF}" destId="{FF650B75-2073-4ADF-B3F8-2E590C8D62D5}" srcOrd="7" destOrd="0" presId="urn:microsoft.com/office/officeart/2008/layout/LinedList"/>
    <dgm:cxn modelId="{E4CE6CDF-F835-4CC1-B641-D4CA178599A0}" type="presParOf" srcId="{FF650B75-2073-4ADF-B3F8-2E590C8D62D5}" destId="{846E863C-601D-4162-99D2-8CDA7A77DEC0}" srcOrd="0" destOrd="0" presId="urn:microsoft.com/office/officeart/2008/layout/LinedList"/>
    <dgm:cxn modelId="{99811A4A-0ED5-4A63-94BB-26B44B6F01EB}" type="presParOf" srcId="{FF650B75-2073-4ADF-B3F8-2E590C8D62D5}" destId="{676C77C2-EA46-49A1-AD9D-7CB7E2BC9AC4}"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19EFD42-DCFE-46BF-BB55-5CE50E01CEDF}"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E81B32C7-9392-4D75-A97D-9C03E0CC67F9}">
      <dgm:prSet/>
      <dgm:spPr/>
      <dgm:t>
        <a:bodyPr/>
        <a:lstStyle/>
        <a:p>
          <a:r>
            <a:rPr lang="pl-PL" b="1"/>
            <a:t>możliwość wypowiadania swoich opinii na temat problemów społecznych gminy, powiatu, regionu</a:t>
          </a:r>
          <a:endParaRPr lang="en-US"/>
        </a:p>
      </dgm:t>
    </dgm:pt>
    <dgm:pt modelId="{06803180-0D29-40A2-82A0-A6E32B6A7888}" type="parTrans" cxnId="{AF01914F-8C95-4B34-88FB-AEBA73C91960}">
      <dgm:prSet/>
      <dgm:spPr/>
      <dgm:t>
        <a:bodyPr/>
        <a:lstStyle/>
        <a:p>
          <a:endParaRPr lang="en-US"/>
        </a:p>
      </dgm:t>
    </dgm:pt>
    <dgm:pt modelId="{49534749-58BA-471F-97B7-BF561B79D453}" type="sibTrans" cxnId="{AF01914F-8C95-4B34-88FB-AEBA73C91960}">
      <dgm:prSet/>
      <dgm:spPr/>
      <dgm:t>
        <a:bodyPr/>
        <a:lstStyle/>
        <a:p>
          <a:endParaRPr lang="en-US"/>
        </a:p>
      </dgm:t>
    </dgm:pt>
    <dgm:pt modelId="{BD90745A-0F02-44B0-9B2C-236530B41749}">
      <dgm:prSet/>
      <dgm:spPr/>
      <dgm:t>
        <a:bodyPr/>
        <a:lstStyle/>
        <a:p>
          <a:r>
            <a:rPr lang="pl-PL" b="1"/>
            <a:t>możliwość zgłaszania różnych propozycji  i rozwiązań  przez mieszkańców</a:t>
          </a:r>
          <a:endParaRPr lang="en-US"/>
        </a:p>
      </dgm:t>
    </dgm:pt>
    <dgm:pt modelId="{A5329481-BBD3-42CA-876E-0C4D0820B31C}" type="parTrans" cxnId="{D5FCD62A-9555-4ADF-99C3-56DC503E6546}">
      <dgm:prSet/>
      <dgm:spPr/>
      <dgm:t>
        <a:bodyPr/>
        <a:lstStyle/>
        <a:p>
          <a:endParaRPr lang="en-US"/>
        </a:p>
      </dgm:t>
    </dgm:pt>
    <dgm:pt modelId="{B6C4C7E1-8EA1-49CD-8D97-3DDA0A0E88B6}" type="sibTrans" cxnId="{D5FCD62A-9555-4ADF-99C3-56DC503E6546}">
      <dgm:prSet/>
      <dgm:spPr/>
      <dgm:t>
        <a:bodyPr/>
        <a:lstStyle/>
        <a:p>
          <a:endParaRPr lang="en-US"/>
        </a:p>
      </dgm:t>
    </dgm:pt>
    <dgm:pt modelId="{E6F24BD4-6DAC-42A2-86B6-2E9F9FD6251F}">
      <dgm:prSet/>
      <dgm:spPr/>
      <dgm:t>
        <a:bodyPr/>
        <a:lstStyle/>
        <a:p>
          <a:r>
            <a:rPr lang="pl-PL" b="1"/>
            <a:t>możliwość udziału w tworzeniu lokalnych rozwiązań problemów z obszaru rozwoju społeczno – gospodarczego, gminy, powiatu, regionu</a:t>
          </a:r>
          <a:endParaRPr lang="en-US"/>
        </a:p>
      </dgm:t>
    </dgm:pt>
    <dgm:pt modelId="{82207E7A-46B7-4E09-9135-052A9C581145}" type="parTrans" cxnId="{06E60BDC-F35C-452C-8079-4CBCD1CC9360}">
      <dgm:prSet/>
      <dgm:spPr/>
      <dgm:t>
        <a:bodyPr/>
        <a:lstStyle/>
        <a:p>
          <a:endParaRPr lang="en-US"/>
        </a:p>
      </dgm:t>
    </dgm:pt>
    <dgm:pt modelId="{A55E08B9-9C5E-4F95-ADE9-4CDB21A5237C}" type="sibTrans" cxnId="{06E60BDC-F35C-452C-8079-4CBCD1CC9360}">
      <dgm:prSet/>
      <dgm:spPr/>
      <dgm:t>
        <a:bodyPr/>
        <a:lstStyle/>
        <a:p>
          <a:endParaRPr lang="en-US"/>
        </a:p>
      </dgm:t>
    </dgm:pt>
    <dgm:pt modelId="{97455DCD-7C65-43D7-B340-E2A093BB716A}" type="pres">
      <dgm:prSet presAssocID="{019EFD42-DCFE-46BF-BB55-5CE50E01CEDF}" presName="linear" presStyleCnt="0">
        <dgm:presLayoutVars>
          <dgm:animLvl val="lvl"/>
          <dgm:resizeHandles val="exact"/>
        </dgm:presLayoutVars>
      </dgm:prSet>
      <dgm:spPr/>
    </dgm:pt>
    <dgm:pt modelId="{4DD4D89D-461A-4FDB-9E32-E80B066AC962}" type="pres">
      <dgm:prSet presAssocID="{E81B32C7-9392-4D75-A97D-9C03E0CC67F9}" presName="parentText" presStyleLbl="node1" presStyleIdx="0" presStyleCnt="3">
        <dgm:presLayoutVars>
          <dgm:chMax val="0"/>
          <dgm:bulletEnabled val="1"/>
        </dgm:presLayoutVars>
      </dgm:prSet>
      <dgm:spPr/>
    </dgm:pt>
    <dgm:pt modelId="{3277021A-1347-452E-9165-622357DE1106}" type="pres">
      <dgm:prSet presAssocID="{49534749-58BA-471F-97B7-BF561B79D453}" presName="spacer" presStyleCnt="0"/>
      <dgm:spPr/>
    </dgm:pt>
    <dgm:pt modelId="{0365EA23-DFAE-40BC-90E1-017CDF9F1FEB}" type="pres">
      <dgm:prSet presAssocID="{BD90745A-0F02-44B0-9B2C-236530B41749}" presName="parentText" presStyleLbl="node1" presStyleIdx="1" presStyleCnt="3">
        <dgm:presLayoutVars>
          <dgm:chMax val="0"/>
          <dgm:bulletEnabled val="1"/>
        </dgm:presLayoutVars>
      </dgm:prSet>
      <dgm:spPr/>
    </dgm:pt>
    <dgm:pt modelId="{9E93E1B9-F7CD-4750-94B8-EA135D91A134}" type="pres">
      <dgm:prSet presAssocID="{B6C4C7E1-8EA1-49CD-8D97-3DDA0A0E88B6}" presName="spacer" presStyleCnt="0"/>
      <dgm:spPr/>
    </dgm:pt>
    <dgm:pt modelId="{BD99CBC2-9077-4D35-9847-372857182728}" type="pres">
      <dgm:prSet presAssocID="{E6F24BD4-6DAC-42A2-86B6-2E9F9FD6251F}" presName="parentText" presStyleLbl="node1" presStyleIdx="2" presStyleCnt="3">
        <dgm:presLayoutVars>
          <dgm:chMax val="0"/>
          <dgm:bulletEnabled val="1"/>
        </dgm:presLayoutVars>
      </dgm:prSet>
      <dgm:spPr/>
    </dgm:pt>
  </dgm:ptLst>
  <dgm:cxnLst>
    <dgm:cxn modelId="{B079EE04-52CE-4960-8A35-B30E5359C974}" type="presOf" srcId="{BD90745A-0F02-44B0-9B2C-236530B41749}" destId="{0365EA23-DFAE-40BC-90E1-017CDF9F1FEB}" srcOrd="0" destOrd="0" presId="urn:microsoft.com/office/officeart/2005/8/layout/vList2"/>
    <dgm:cxn modelId="{0A58C509-CC9A-4138-9A6C-D4FEB0A91ED4}" type="presOf" srcId="{E81B32C7-9392-4D75-A97D-9C03E0CC67F9}" destId="{4DD4D89D-461A-4FDB-9E32-E80B066AC962}" srcOrd="0" destOrd="0" presId="urn:microsoft.com/office/officeart/2005/8/layout/vList2"/>
    <dgm:cxn modelId="{D5FCD62A-9555-4ADF-99C3-56DC503E6546}" srcId="{019EFD42-DCFE-46BF-BB55-5CE50E01CEDF}" destId="{BD90745A-0F02-44B0-9B2C-236530B41749}" srcOrd="1" destOrd="0" parTransId="{A5329481-BBD3-42CA-876E-0C4D0820B31C}" sibTransId="{B6C4C7E1-8EA1-49CD-8D97-3DDA0A0E88B6}"/>
    <dgm:cxn modelId="{AF01914F-8C95-4B34-88FB-AEBA73C91960}" srcId="{019EFD42-DCFE-46BF-BB55-5CE50E01CEDF}" destId="{E81B32C7-9392-4D75-A97D-9C03E0CC67F9}" srcOrd="0" destOrd="0" parTransId="{06803180-0D29-40A2-82A0-A6E32B6A7888}" sibTransId="{49534749-58BA-471F-97B7-BF561B79D453}"/>
    <dgm:cxn modelId="{43674272-D734-46DB-AE40-B3724F8AAC66}" type="presOf" srcId="{019EFD42-DCFE-46BF-BB55-5CE50E01CEDF}" destId="{97455DCD-7C65-43D7-B340-E2A093BB716A}" srcOrd="0" destOrd="0" presId="urn:microsoft.com/office/officeart/2005/8/layout/vList2"/>
    <dgm:cxn modelId="{E4D5198E-292C-4B81-A137-E496A6C204C8}" type="presOf" srcId="{E6F24BD4-6DAC-42A2-86B6-2E9F9FD6251F}" destId="{BD99CBC2-9077-4D35-9847-372857182728}" srcOrd="0" destOrd="0" presId="urn:microsoft.com/office/officeart/2005/8/layout/vList2"/>
    <dgm:cxn modelId="{06E60BDC-F35C-452C-8079-4CBCD1CC9360}" srcId="{019EFD42-DCFE-46BF-BB55-5CE50E01CEDF}" destId="{E6F24BD4-6DAC-42A2-86B6-2E9F9FD6251F}" srcOrd="2" destOrd="0" parTransId="{82207E7A-46B7-4E09-9135-052A9C581145}" sibTransId="{A55E08B9-9C5E-4F95-ADE9-4CDB21A5237C}"/>
    <dgm:cxn modelId="{872CABB0-B606-4648-851C-3841D85C79AC}" type="presParOf" srcId="{97455DCD-7C65-43D7-B340-E2A093BB716A}" destId="{4DD4D89D-461A-4FDB-9E32-E80B066AC962}" srcOrd="0" destOrd="0" presId="urn:microsoft.com/office/officeart/2005/8/layout/vList2"/>
    <dgm:cxn modelId="{7E26B930-52BD-40BF-BE45-9791F405B13B}" type="presParOf" srcId="{97455DCD-7C65-43D7-B340-E2A093BB716A}" destId="{3277021A-1347-452E-9165-622357DE1106}" srcOrd="1" destOrd="0" presId="urn:microsoft.com/office/officeart/2005/8/layout/vList2"/>
    <dgm:cxn modelId="{F75FC934-507B-41DC-9968-372331217F72}" type="presParOf" srcId="{97455DCD-7C65-43D7-B340-E2A093BB716A}" destId="{0365EA23-DFAE-40BC-90E1-017CDF9F1FEB}" srcOrd="2" destOrd="0" presId="urn:microsoft.com/office/officeart/2005/8/layout/vList2"/>
    <dgm:cxn modelId="{84D16F10-7852-489B-B9AE-D4A43212E779}" type="presParOf" srcId="{97455DCD-7C65-43D7-B340-E2A093BB716A}" destId="{9E93E1B9-F7CD-4750-94B8-EA135D91A134}" srcOrd="3" destOrd="0" presId="urn:microsoft.com/office/officeart/2005/8/layout/vList2"/>
    <dgm:cxn modelId="{141DA2CF-8E04-4216-BDBF-D48560C03E98}" type="presParOf" srcId="{97455DCD-7C65-43D7-B340-E2A093BB716A}" destId="{BD99CBC2-9077-4D35-9847-37285718272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5CC894-E4D4-4EEF-924D-2E75CB3B3249}">
      <dsp:nvSpPr>
        <dsp:cNvPr id="0" name=""/>
        <dsp:cNvSpPr/>
      </dsp:nvSpPr>
      <dsp:spPr>
        <a:xfrm>
          <a:off x="0" y="0"/>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6F01CE3-3AAB-4AB5-B48D-DFC796D44B0D}">
      <dsp:nvSpPr>
        <dsp:cNvPr id="0" name=""/>
        <dsp:cNvSpPr/>
      </dsp:nvSpPr>
      <dsp:spPr>
        <a:xfrm>
          <a:off x="0" y="0"/>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pl-PL" sz="2100" kern="1200"/>
            <a:t>Zagadnienia ustawy o realizacji usług społecznych przez centra usług społecznych- nowa problematyka.</a:t>
          </a:r>
          <a:endParaRPr lang="en-US" sz="2100" kern="1200"/>
        </a:p>
      </dsp:txBody>
      <dsp:txXfrm>
        <a:off x="0" y="0"/>
        <a:ext cx="10515600" cy="1087834"/>
      </dsp:txXfrm>
    </dsp:sp>
    <dsp:sp modelId="{E82E653C-7834-4922-A8BA-3FB5481D1562}">
      <dsp:nvSpPr>
        <dsp:cNvPr id="0" name=""/>
        <dsp:cNvSpPr/>
      </dsp:nvSpPr>
      <dsp:spPr>
        <a:xfrm>
          <a:off x="0" y="1087834"/>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3B44B20-FB6A-4818-904E-A9DF4E9D6A54}">
      <dsp:nvSpPr>
        <dsp:cNvPr id="0" name=""/>
        <dsp:cNvSpPr/>
      </dsp:nvSpPr>
      <dsp:spPr>
        <a:xfrm>
          <a:off x="0" y="1087834"/>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pl-PL" sz="2100" b="0" kern="1200" dirty="0"/>
            <a:t>Przedstawienie założeń Modelu Alternatywnej Partycypacji – -zapoznanie z procedurami mającymi na celu aktywne włączenie organizacji obywatelskich do współpracy z CUS ze szczególnym uwzględnieniem struktury rodziny. </a:t>
          </a:r>
          <a:endParaRPr lang="en-US" sz="2100" b="0" kern="1200" dirty="0"/>
        </a:p>
      </dsp:txBody>
      <dsp:txXfrm>
        <a:off x="0" y="1087834"/>
        <a:ext cx="10515600" cy="1087834"/>
      </dsp:txXfrm>
    </dsp:sp>
    <dsp:sp modelId="{47957D08-E205-4A4A-88CB-CFE6CB2CE0ED}">
      <dsp:nvSpPr>
        <dsp:cNvPr id="0" name=""/>
        <dsp:cNvSpPr/>
      </dsp:nvSpPr>
      <dsp:spPr>
        <a:xfrm>
          <a:off x="0" y="2175669"/>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DA98E20-D4FC-4DAF-9F34-291C23EF0832}">
      <dsp:nvSpPr>
        <dsp:cNvPr id="0" name=""/>
        <dsp:cNvSpPr/>
      </dsp:nvSpPr>
      <dsp:spPr>
        <a:xfrm>
          <a:off x="0" y="2175669"/>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pl-PL" sz="2100" b="1" kern="1200" dirty="0"/>
            <a:t>Poszerzenie wiedzy pracowników NGO z zakresu tworzenia lokalnych diagnoz, programów usług społecznych.</a:t>
          </a:r>
          <a:endParaRPr lang="en-US" sz="2100" b="1" kern="1200" dirty="0"/>
        </a:p>
      </dsp:txBody>
      <dsp:txXfrm>
        <a:off x="0" y="2175669"/>
        <a:ext cx="10515600" cy="1087834"/>
      </dsp:txXfrm>
    </dsp:sp>
    <dsp:sp modelId="{1C3381C0-0CC2-4966-BC35-112F840AF7D6}">
      <dsp:nvSpPr>
        <dsp:cNvPr id="0" name=""/>
        <dsp:cNvSpPr/>
      </dsp:nvSpPr>
      <dsp:spPr>
        <a:xfrm>
          <a:off x="0" y="3263503"/>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46E863C-601D-4162-99D2-8CDA7A77DEC0}">
      <dsp:nvSpPr>
        <dsp:cNvPr id="0" name=""/>
        <dsp:cNvSpPr/>
      </dsp:nvSpPr>
      <dsp:spPr>
        <a:xfrm>
          <a:off x="0" y="3263503"/>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pl-PL" sz="2100" kern="1200"/>
            <a:t>Korzyści płynące ze współpracy w realizacji usług społecznych pomiędzy NGO a CUS.</a:t>
          </a:r>
          <a:endParaRPr lang="en-US" sz="2100" kern="1200"/>
        </a:p>
      </dsp:txBody>
      <dsp:txXfrm>
        <a:off x="0" y="3263503"/>
        <a:ext cx="10515600" cy="10878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D4D89D-461A-4FDB-9E32-E80B066AC962}">
      <dsp:nvSpPr>
        <dsp:cNvPr id="0" name=""/>
        <dsp:cNvSpPr/>
      </dsp:nvSpPr>
      <dsp:spPr>
        <a:xfrm>
          <a:off x="0" y="362850"/>
          <a:ext cx="8229600" cy="83537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pl-PL" sz="2100" b="1" kern="1200"/>
            <a:t>możliwość wypowiadania swoich opinii na temat problemów społecznych gminy, powiatu, regionu</a:t>
          </a:r>
          <a:endParaRPr lang="en-US" sz="2100" kern="1200"/>
        </a:p>
      </dsp:txBody>
      <dsp:txXfrm>
        <a:off x="40780" y="403630"/>
        <a:ext cx="8148040" cy="753819"/>
      </dsp:txXfrm>
    </dsp:sp>
    <dsp:sp modelId="{0365EA23-DFAE-40BC-90E1-017CDF9F1FEB}">
      <dsp:nvSpPr>
        <dsp:cNvPr id="0" name=""/>
        <dsp:cNvSpPr/>
      </dsp:nvSpPr>
      <dsp:spPr>
        <a:xfrm>
          <a:off x="0" y="1258710"/>
          <a:ext cx="8229600" cy="83537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pl-PL" sz="2100" b="1" kern="1200"/>
            <a:t>możliwość zgłaszania różnych propozycji  i rozwiązań  przez mieszkańców</a:t>
          </a:r>
          <a:endParaRPr lang="en-US" sz="2100" kern="1200"/>
        </a:p>
      </dsp:txBody>
      <dsp:txXfrm>
        <a:off x="40780" y="1299490"/>
        <a:ext cx="8148040" cy="753819"/>
      </dsp:txXfrm>
    </dsp:sp>
    <dsp:sp modelId="{BD99CBC2-9077-4D35-9847-372857182728}">
      <dsp:nvSpPr>
        <dsp:cNvPr id="0" name=""/>
        <dsp:cNvSpPr/>
      </dsp:nvSpPr>
      <dsp:spPr>
        <a:xfrm>
          <a:off x="0" y="2154570"/>
          <a:ext cx="8229600" cy="83537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pl-PL" sz="2100" b="1" kern="1200"/>
            <a:t>możliwość udziału w tworzeniu lokalnych rozwiązań problemów z obszaru rozwoju społeczno – gospodarczego, gminy, powiatu, regionu</a:t>
          </a:r>
          <a:endParaRPr lang="en-US" sz="2100" kern="1200"/>
        </a:p>
      </dsp:txBody>
      <dsp:txXfrm>
        <a:off x="40780" y="2195350"/>
        <a:ext cx="8148040" cy="753819"/>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FB6332-AE96-4701-9CEC-80FE8CD577CD}" type="datetimeFigureOut">
              <a:rPr lang="pl-PL" smtClean="0"/>
              <a:t>12.10.2022</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D6C197-F339-43DD-A38F-FDDDF2CE3ADA}" type="slidenum">
              <a:rPr lang="pl-PL" smtClean="0"/>
              <a:t>‹#›</a:t>
            </a:fld>
            <a:endParaRPr lang="pl-PL"/>
          </a:p>
        </p:txBody>
      </p:sp>
    </p:spTree>
    <p:extLst>
      <p:ext uri="{BB962C8B-B14F-4D97-AF65-F5344CB8AC3E}">
        <p14:creationId xmlns:p14="http://schemas.microsoft.com/office/powerpoint/2010/main" val="33094601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C5258DC2-D795-CBFD-2FBE-F6ECAB253AB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A716265-0C4E-41C1-B6C1-3CDCC826F678}" type="slidenum">
              <a:rPr lang="pl-PL" altLang="pl-PL"/>
              <a:pPr eaLnBrk="1" hangingPunct="1"/>
              <a:t>15</a:t>
            </a:fld>
            <a:endParaRPr lang="pl-PL" altLang="pl-PL"/>
          </a:p>
        </p:txBody>
      </p:sp>
      <p:sp>
        <p:nvSpPr>
          <p:cNvPr id="32771" name="Rectangle 7">
            <a:extLst>
              <a:ext uri="{FF2B5EF4-FFF2-40B4-BE49-F238E27FC236}">
                <a16:creationId xmlns:a16="http://schemas.microsoft.com/office/drawing/2014/main" id="{87A1CE41-BC7F-7009-44B6-432C08DAF24E}"/>
              </a:ext>
            </a:extLst>
          </p:cNvPr>
          <p:cNvSpPr txBox="1">
            <a:spLocks noGrp="1" noChangeArrowheads="1"/>
          </p:cNvSpPr>
          <p:nvPr/>
        </p:nvSpPr>
        <p:spPr bwMode="auto">
          <a:xfrm>
            <a:off x="5708650" y="6456363"/>
            <a:ext cx="436721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A822C56-1001-4327-9002-47CB7B5252EA}" type="slidenum">
              <a:rPr lang="pl-PL" altLang="pl-PL" sz="1200"/>
              <a:pPr eaLnBrk="1" hangingPunct="1"/>
              <a:t>15</a:t>
            </a:fld>
            <a:endParaRPr lang="pl-PL" altLang="pl-PL" sz="1200"/>
          </a:p>
        </p:txBody>
      </p:sp>
      <p:sp>
        <p:nvSpPr>
          <p:cNvPr id="32772" name="Rectangle 2">
            <a:extLst>
              <a:ext uri="{FF2B5EF4-FFF2-40B4-BE49-F238E27FC236}">
                <a16:creationId xmlns:a16="http://schemas.microsoft.com/office/drawing/2014/main" id="{C48F6154-21A7-C450-5D24-2EBB3E14A305}"/>
              </a:ext>
            </a:extLst>
          </p:cNvPr>
          <p:cNvSpPr>
            <a:spLocks noGrp="1" noRot="1" noChangeAspect="1" noChangeArrowheads="1" noTextEdit="1"/>
          </p:cNvSpPr>
          <p:nvPr>
            <p:ph type="sldImg"/>
          </p:nvPr>
        </p:nvSpPr>
        <p:spPr>
          <a:ln/>
        </p:spPr>
      </p:sp>
      <p:sp>
        <p:nvSpPr>
          <p:cNvPr id="32773" name="Rectangle 3">
            <a:extLst>
              <a:ext uri="{FF2B5EF4-FFF2-40B4-BE49-F238E27FC236}">
                <a16:creationId xmlns:a16="http://schemas.microsoft.com/office/drawing/2014/main" id="{A39753A4-FB71-B856-8E36-6AC672E64A4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l-PL" altLang="pl-PL">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E1F40E5-E1C8-44C7-A0A4-28F80D60D182}"/>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1F78A813-98A2-4E71-B6F9-11B59C2FEA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14DC6D6D-73C2-4F06-9C11-3B0FACD10749}"/>
              </a:ext>
            </a:extLst>
          </p:cNvPr>
          <p:cNvSpPr>
            <a:spLocks noGrp="1"/>
          </p:cNvSpPr>
          <p:nvPr>
            <p:ph type="dt" sz="half" idx="10"/>
          </p:nvPr>
        </p:nvSpPr>
        <p:spPr/>
        <p:txBody>
          <a:bodyPr/>
          <a:lstStyle/>
          <a:p>
            <a:fld id="{C00A175B-6D0D-4AB3-B702-10005D469A6E}" type="datetimeFigureOut">
              <a:rPr lang="pl-PL" smtClean="0"/>
              <a:t>12.10.2022</a:t>
            </a:fld>
            <a:endParaRPr lang="pl-PL"/>
          </a:p>
        </p:txBody>
      </p:sp>
      <p:sp>
        <p:nvSpPr>
          <p:cNvPr id="5" name="Symbol zastępczy stopki 4">
            <a:extLst>
              <a:ext uri="{FF2B5EF4-FFF2-40B4-BE49-F238E27FC236}">
                <a16:creationId xmlns:a16="http://schemas.microsoft.com/office/drawing/2014/main" id="{DD320E1D-5323-440D-928D-F82AE9E73F37}"/>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4364726D-7292-4302-846B-F3AC21C21A2F}"/>
              </a:ext>
            </a:extLst>
          </p:cNvPr>
          <p:cNvSpPr>
            <a:spLocks noGrp="1"/>
          </p:cNvSpPr>
          <p:nvPr>
            <p:ph type="sldNum" sz="quarter" idx="12"/>
          </p:nvPr>
        </p:nvSpPr>
        <p:spPr/>
        <p:txBody>
          <a:bodyPr/>
          <a:lstStyle/>
          <a:p>
            <a:fld id="{953E818B-6251-4557-956B-3AA8EAEF3D71}" type="slidenum">
              <a:rPr lang="pl-PL" smtClean="0"/>
              <a:t>‹#›</a:t>
            </a:fld>
            <a:endParaRPr lang="pl-PL"/>
          </a:p>
        </p:txBody>
      </p:sp>
    </p:spTree>
    <p:extLst>
      <p:ext uri="{BB962C8B-B14F-4D97-AF65-F5344CB8AC3E}">
        <p14:creationId xmlns:p14="http://schemas.microsoft.com/office/powerpoint/2010/main" val="3974173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FEC8E10-D5DA-4B53-B2BA-1465F47644F9}"/>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07DD4C04-AB48-41C6-85BF-15A9F9B90362}"/>
              </a:ext>
            </a:extLst>
          </p:cNvPr>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29E9D7D4-CA2D-4ADF-B78F-D2CC82F862AE}"/>
              </a:ext>
            </a:extLst>
          </p:cNvPr>
          <p:cNvSpPr>
            <a:spLocks noGrp="1"/>
          </p:cNvSpPr>
          <p:nvPr>
            <p:ph type="dt" sz="half" idx="10"/>
          </p:nvPr>
        </p:nvSpPr>
        <p:spPr/>
        <p:txBody>
          <a:bodyPr/>
          <a:lstStyle/>
          <a:p>
            <a:fld id="{C00A175B-6D0D-4AB3-B702-10005D469A6E}" type="datetimeFigureOut">
              <a:rPr lang="pl-PL" smtClean="0"/>
              <a:t>12.10.2022</a:t>
            </a:fld>
            <a:endParaRPr lang="pl-PL"/>
          </a:p>
        </p:txBody>
      </p:sp>
      <p:sp>
        <p:nvSpPr>
          <p:cNvPr id="5" name="Symbol zastępczy stopki 4">
            <a:extLst>
              <a:ext uri="{FF2B5EF4-FFF2-40B4-BE49-F238E27FC236}">
                <a16:creationId xmlns:a16="http://schemas.microsoft.com/office/drawing/2014/main" id="{17B0C62D-9AC2-407B-B1A1-F9EECB75F1A3}"/>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FA68E786-8CD4-4A39-A33C-206014499A9D}"/>
              </a:ext>
            </a:extLst>
          </p:cNvPr>
          <p:cNvSpPr>
            <a:spLocks noGrp="1"/>
          </p:cNvSpPr>
          <p:nvPr>
            <p:ph type="sldNum" sz="quarter" idx="12"/>
          </p:nvPr>
        </p:nvSpPr>
        <p:spPr/>
        <p:txBody>
          <a:bodyPr/>
          <a:lstStyle/>
          <a:p>
            <a:fld id="{953E818B-6251-4557-956B-3AA8EAEF3D71}" type="slidenum">
              <a:rPr lang="pl-PL" smtClean="0"/>
              <a:t>‹#›</a:t>
            </a:fld>
            <a:endParaRPr lang="pl-PL"/>
          </a:p>
        </p:txBody>
      </p:sp>
    </p:spTree>
    <p:extLst>
      <p:ext uri="{BB962C8B-B14F-4D97-AF65-F5344CB8AC3E}">
        <p14:creationId xmlns:p14="http://schemas.microsoft.com/office/powerpoint/2010/main" val="627897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EA6B3610-30CA-4ABD-9405-784C1E8F9E5F}"/>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FD4C1520-3B22-439B-91FF-92767FE2382F}"/>
              </a:ext>
            </a:extLst>
          </p:cNvPr>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99E96E6D-8342-466B-9682-5EB9124C17DF}"/>
              </a:ext>
            </a:extLst>
          </p:cNvPr>
          <p:cNvSpPr>
            <a:spLocks noGrp="1"/>
          </p:cNvSpPr>
          <p:nvPr>
            <p:ph type="dt" sz="half" idx="10"/>
          </p:nvPr>
        </p:nvSpPr>
        <p:spPr/>
        <p:txBody>
          <a:bodyPr/>
          <a:lstStyle/>
          <a:p>
            <a:fld id="{C00A175B-6D0D-4AB3-B702-10005D469A6E}" type="datetimeFigureOut">
              <a:rPr lang="pl-PL" smtClean="0"/>
              <a:t>12.10.2022</a:t>
            </a:fld>
            <a:endParaRPr lang="pl-PL"/>
          </a:p>
        </p:txBody>
      </p:sp>
      <p:sp>
        <p:nvSpPr>
          <p:cNvPr id="5" name="Symbol zastępczy stopki 4">
            <a:extLst>
              <a:ext uri="{FF2B5EF4-FFF2-40B4-BE49-F238E27FC236}">
                <a16:creationId xmlns:a16="http://schemas.microsoft.com/office/drawing/2014/main" id="{35DE5A16-EB69-4739-99FF-24EBD093771C}"/>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B2527F71-6E35-4D59-B588-50BD57D26D51}"/>
              </a:ext>
            </a:extLst>
          </p:cNvPr>
          <p:cNvSpPr>
            <a:spLocks noGrp="1"/>
          </p:cNvSpPr>
          <p:nvPr>
            <p:ph type="sldNum" sz="quarter" idx="12"/>
          </p:nvPr>
        </p:nvSpPr>
        <p:spPr/>
        <p:txBody>
          <a:bodyPr/>
          <a:lstStyle/>
          <a:p>
            <a:fld id="{953E818B-6251-4557-956B-3AA8EAEF3D71}" type="slidenum">
              <a:rPr lang="pl-PL" smtClean="0"/>
              <a:t>‹#›</a:t>
            </a:fld>
            <a:endParaRPr lang="pl-PL"/>
          </a:p>
        </p:txBody>
      </p:sp>
    </p:spTree>
    <p:extLst>
      <p:ext uri="{BB962C8B-B14F-4D97-AF65-F5344CB8AC3E}">
        <p14:creationId xmlns:p14="http://schemas.microsoft.com/office/powerpoint/2010/main" val="2310290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C06B94-A27A-4BF5-8F1E-8B02F2F7615F}"/>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3FFE10CD-D85C-4353-AC03-CEC78EA38D09}"/>
              </a:ext>
            </a:extLst>
          </p:cNvPr>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B5B55FCD-23BE-4E89-924A-451F5EF43C15}"/>
              </a:ext>
            </a:extLst>
          </p:cNvPr>
          <p:cNvSpPr>
            <a:spLocks noGrp="1"/>
          </p:cNvSpPr>
          <p:nvPr>
            <p:ph type="dt" sz="half" idx="10"/>
          </p:nvPr>
        </p:nvSpPr>
        <p:spPr/>
        <p:txBody>
          <a:bodyPr/>
          <a:lstStyle/>
          <a:p>
            <a:fld id="{C00A175B-6D0D-4AB3-B702-10005D469A6E}" type="datetimeFigureOut">
              <a:rPr lang="pl-PL" smtClean="0"/>
              <a:t>12.10.2022</a:t>
            </a:fld>
            <a:endParaRPr lang="pl-PL"/>
          </a:p>
        </p:txBody>
      </p:sp>
      <p:sp>
        <p:nvSpPr>
          <p:cNvPr id="5" name="Symbol zastępczy stopki 4">
            <a:extLst>
              <a:ext uri="{FF2B5EF4-FFF2-40B4-BE49-F238E27FC236}">
                <a16:creationId xmlns:a16="http://schemas.microsoft.com/office/drawing/2014/main" id="{C5D9691A-0F14-4FDB-89AF-1C6504722D2A}"/>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55C7E1AB-0EF0-485D-8440-979946354AAA}"/>
              </a:ext>
            </a:extLst>
          </p:cNvPr>
          <p:cNvSpPr>
            <a:spLocks noGrp="1"/>
          </p:cNvSpPr>
          <p:nvPr>
            <p:ph type="sldNum" sz="quarter" idx="12"/>
          </p:nvPr>
        </p:nvSpPr>
        <p:spPr/>
        <p:txBody>
          <a:bodyPr/>
          <a:lstStyle/>
          <a:p>
            <a:fld id="{953E818B-6251-4557-956B-3AA8EAEF3D71}" type="slidenum">
              <a:rPr lang="pl-PL" smtClean="0"/>
              <a:t>‹#›</a:t>
            </a:fld>
            <a:endParaRPr lang="pl-PL"/>
          </a:p>
        </p:txBody>
      </p:sp>
    </p:spTree>
    <p:extLst>
      <p:ext uri="{BB962C8B-B14F-4D97-AF65-F5344CB8AC3E}">
        <p14:creationId xmlns:p14="http://schemas.microsoft.com/office/powerpoint/2010/main" val="743233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1B555DC-E419-49F3-B00F-26D4791E5DE9}"/>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EA481F93-367F-41DE-8629-D9834901FF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a:extLst>
              <a:ext uri="{FF2B5EF4-FFF2-40B4-BE49-F238E27FC236}">
                <a16:creationId xmlns:a16="http://schemas.microsoft.com/office/drawing/2014/main" id="{8D7CA253-BEAF-4A5D-82E3-082FC2639AE8}"/>
              </a:ext>
            </a:extLst>
          </p:cNvPr>
          <p:cNvSpPr>
            <a:spLocks noGrp="1"/>
          </p:cNvSpPr>
          <p:nvPr>
            <p:ph type="dt" sz="half" idx="10"/>
          </p:nvPr>
        </p:nvSpPr>
        <p:spPr/>
        <p:txBody>
          <a:bodyPr/>
          <a:lstStyle/>
          <a:p>
            <a:fld id="{C00A175B-6D0D-4AB3-B702-10005D469A6E}" type="datetimeFigureOut">
              <a:rPr lang="pl-PL" smtClean="0"/>
              <a:t>12.10.2022</a:t>
            </a:fld>
            <a:endParaRPr lang="pl-PL"/>
          </a:p>
        </p:txBody>
      </p:sp>
      <p:sp>
        <p:nvSpPr>
          <p:cNvPr id="5" name="Symbol zastępczy stopki 4">
            <a:extLst>
              <a:ext uri="{FF2B5EF4-FFF2-40B4-BE49-F238E27FC236}">
                <a16:creationId xmlns:a16="http://schemas.microsoft.com/office/drawing/2014/main" id="{DD5C1E37-3FDC-4E86-8F6F-3480FE046203}"/>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A300BD27-A044-4849-814B-1AC1E8BEA3A2}"/>
              </a:ext>
            </a:extLst>
          </p:cNvPr>
          <p:cNvSpPr>
            <a:spLocks noGrp="1"/>
          </p:cNvSpPr>
          <p:nvPr>
            <p:ph type="sldNum" sz="quarter" idx="12"/>
          </p:nvPr>
        </p:nvSpPr>
        <p:spPr/>
        <p:txBody>
          <a:bodyPr/>
          <a:lstStyle/>
          <a:p>
            <a:fld id="{953E818B-6251-4557-956B-3AA8EAEF3D71}" type="slidenum">
              <a:rPr lang="pl-PL" smtClean="0"/>
              <a:t>‹#›</a:t>
            </a:fld>
            <a:endParaRPr lang="pl-PL"/>
          </a:p>
        </p:txBody>
      </p:sp>
    </p:spTree>
    <p:extLst>
      <p:ext uri="{BB962C8B-B14F-4D97-AF65-F5344CB8AC3E}">
        <p14:creationId xmlns:p14="http://schemas.microsoft.com/office/powerpoint/2010/main" val="3429812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192DB4D-9EA3-4A27-9821-88FC35915F75}"/>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1CFA84BC-4F6A-4AAC-BC81-EB0266B0E3C6}"/>
              </a:ext>
            </a:extLst>
          </p:cNvPr>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3D73CE61-2CA6-4A01-932F-29A1F97460C1}"/>
              </a:ext>
            </a:extLst>
          </p:cNvPr>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FE979E62-89F6-4F9A-A773-A538232F850D}"/>
              </a:ext>
            </a:extLst>
          </p:cNvPr>
          <p:cNvSpPr>
            <a:spLocks noGrp="1"/>
          </p:cNvSpPr>
          <p:nvPr>
            <p:ph type="dt" sz="half" idx="10"/>
          </p:nvPr>
        </p:nvSpPr>
        <p:spPr/>
        <p:txBody>
          <a:bodyPr/>
          <a:lstStyle/>
          <a:p>
            <a:fld id="{C00A175B-6D0D-4AB3-B702-10005D469A6E}" type="datetimeFigureOut">
              <a:rPr lang="pl-PL" smtClean="0"/>
              <a:t>12.10.2022</a:t>
            </a:fld>
            <a:endParaRPr lang="pl-PL"/>
          </a:p>
        </p:txBody>
      </p:sp>
      <p:sp>
        <p:nvSpPr>
          <p:cNvPr id="6" name="Symbol zastępczy stopki 5">
            <a:extLst>
              <a:ext uri="{FF2B5EF4-FFF2-40B4-BE49-F238E27FC236}">
                <a16:creationId xmlns:a16="http://schemas.microsoft.com/office/drawing/2014/main" id="{E3C48E98-F2BD-4C2E-BD3F-5C410C109853}"/>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4EE497BA-C86D-471E-84C5-D7ED68EC22D3}"/>
              </a:ext>
            </a:extLst>
          </p:cNvPr>
          <p:cNvSpPr>
            <a:spLocks noGrp="1"/>
          </p:cNvSpPr>
          <p:nvPr>
            <p:ph type="sldNum" sz="quarter" idx="12"/>
          </p:nvPr>
        </p:nvSpPr>
        <p:spPr/>
        <p:txBody>
          <a:bodyPr/>
          <a:lstStyle/>
          <a:p>
            <a:fld id="{953E818B-6251-4557-956B-3AA8EAEF3D71}" type="slidenum">
              <a:rPr lang="pl-PL" smtClean="0"/>
              <a:t>‹#›</a:t>
            </a:fld>
            <a:endParaRPr lang="pl-PL"/>
          </a:p>
        </p:txBody>
      </p:sp>
    </p:spTree>
    <p:extLst>
      <p:ext uri="{BB962C8B-B14F-4D97-AF65-F5344CB8AC3E}">
        <p14:creationId xmlns:p14="http://schemas.microsoft.com/office/powerpoint/2010/main" val="687502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01D2DDF-5305-4D60-834C-3B84795EA7C3}"/>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3A4C908E-39DF-41C5-86F9-14D98B0033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a:extLst>
              <a:ext uri="{FF2B5EF4-FFF2-40B4-BE49-F238E27FC236}">
                <a16:creationId xmlns:a16="http://schemas.microsoft.com/office/drawing/2014/main" id="{95F15633-AFB6-45F4-B16B-0DE365F51589}"/>
              </a:ext>
            </a:extLst>
          </p:cNvPr>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2EA3AFBF-5C1A-43CB-9D9D-66592E9CE75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a:extLst>
              <a:ext uri="{FF2B5EF4-FFF2-40B4-BE49-F238E27FC236}">
                <a16:creationId xmlns:a16="http://schemas.microsoft.com/office/drawing/2014/main" id="{F40EFF63-80E4-4585-B774-82A8762F8F90}"/>
              </a:ext>
            </a:extLst>
          </p:cNvPr>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46764F16-A194-481C-AF58-DBBE6FB5DD8E}"/>
              </a:ext>
            </a:extLst>
          </p:cNvPr>
          <p:cNvSpPr>
            <a:spLocks noGrp="1"/>
          </p:cNvSpPr>
          <p:nvPr>
            <p:ph type="dt" sz="half" idx="10"/>
          </p:nvPr>
        </p:nvSpPr>
        <p:spPr/>
        <p:txBody>
          <a:bodyPr/>
          <a:lstStyle/>
          <a:p>
            <a:fld id="{C00A175B-6D0D-4AB3-B702-10005D469A6E}" type="datetimeFigureOut">
              <a:rPr lang="pl-PL" smtClean="0"/>
              <a:t>12.10.2022</a:t>
            </a:fld>
            <a:endParaRPr lang="pl-PL"/>
          </a:p>
        </p:txBody>
      </p:sp>
      <p:sp>
        <p:nvSpPr>
          <p:cNvPr id="8" name="Symbol zastępczy stopki 7">
            <a:extLst>
              <a:ext uri="{FF2B5EF4-FFF2-40B4-BE49-F238E27FC236}">
                <a16:creationId xmlns:a16="http://schemas.microsoft.com/office/drawing/2014/main" id="{CACA781F-1B7D-41F4-858B-14E44EB822F4}"/>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760E22C4-DEAD-4A97-A9A2-8421CA53553E}"/>
              </a:ext>
            </a:extLst>
          </p:cNvPr>
          <p:cNvSpPr>
            <a:spLocks noGrp="1"/>
          </p:cNvSpPr>
          <p:nvPr>
            <p:ph type="sldNum" sz="quarter" idx="12"/>
          </p:nvPr>
        </p:nvSpPr>
        <p:spPr/>
        <p:txBody>
          <a:bodyPr/>
          <a:lstStyle/>
          <a:p>
            <a:fld id="{953E818B-6251-4557-956B-3AA8EAEF3D71}" type="slidenum">
              <a:rPr lang="pl-PL" smtClean="0"/>
              <a:t>‹#›</a:t>
            </a:fld>
            <a:endParaRPr lang="pl-PL"/>
          </a:p>
        </p:txBody>
      </p:sp>
    </p:spTree>
    <p:extLst>
      <p:ext uri="{BB962C8B-B14F-4D97-AF65-F5344CB8AC3E}">
        <p14:creationId xmlns:p14="http://schemas.microsoft.com/office/powerpoint/2010/main" val="1581915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A351AB7-219F-4A95-9342-3E0A057BA033}"/>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DFF685F5-5460-4E67-BAFD-8022A8CE8196}"/>
              </a:ext>
            </a:extLst>
          </p:cNvPr>
          <p:cNvSpPr>
            <a:spLocks noGrp="1"/>
          </p:cNvSpPr>
          <p:nvPr>
            <p:ph type="dt" sz="half" idx="10"/>
          </p:nvPr>
        </p:nvSpPr>
        <p:spPr/>
        <p:txBody>
          <a:bodyPr/>
          <a:lstStyle/>
          <a:p>
            <a:fld id="{C00A175B-6D0D-4AB3-B702-10005D469A6E}" type="datetimeFigureOut">
              <a:rPr lang="pl-PL" smtClean="0"/>
              <a:t>12.10.2022</a:t>
            </a:fld>
            <a:endParaRPr lang="pl-PL"/>
          </a:p>
        </p:txBody>
      </p:sp>
      <p:sp>
        <p:nvSpPr>
          <p:cNvPr id="4" name="Symbol zastępczy stopki 3">
            <a:extLst>
              <a:ext uri="{FF2B5EF4-FFF2-40B4-BE49-F238E27FC236}">
                <a16:creationId xmlns:a16="http://schemas.microsoft.com/office/drawing/2014/main" id="{15C58A68-27EC-4AE6-9D64-7500239FEA7A}"/>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1ECA3499-7091-4E7E-81F6-05F538302CED}"/>
              </a:ext>
            </a:extLst>
          </p:cNvPr>
          <p:cNvSpPr>
            <a:spLocks noGrp="1"/>
          </p:cNvSpPr>
          <p:nvPr>
            <p:ph type="sldNum" sz="quarter" idx="12"/>
          </p:nvPr>
        </p:nvSpPr>
        <p:spPr/>
        <p:txBody>
          <a:bodyPr/>
          <a:lstStyle/>
          <a:p>
            <a:fld id="{953E818B-6251-4557-956B-3AA8EAEF3D71}" type="slidenum">
              <a:rPr lang="pl-PL" smtClean="0"/>
              <a:t>‹#›</a:t>
            </a:fld>
            <a:endParaRPr lang="pl-PL"/>
          </a:p>
        </p:txBody>
      </p:sp>
    </p:spTree>
    <p:extLst>
      <p:ext uri="{BB962C8B-B14F-4D97-AF65-F5344CB8AC3E}">
        <p14:creationId xmlns:p14="http://schemas.microsoft.com/office/powerpoint/2010/main" val="576678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544CBE51-C7D2-4C3F-98EF-6D22B2152784}"/>
              </a:ext>
            </a:extLst>
          </p:cNvPr>
          <p:cNvSpPr>
            <a:spLocks noGrp="1"/>
          </p:cNvSpPr>
          <p:nvPr>
            <p:ph type="dt" sz="half" idx="10"/>
          </p:nvPr>
        </p:nvSpPr>
        <p:spPr/>
        <p:txBody>
          <a:bodyPr/>
          <a:lstStyle/>
          <a:p>
            <a:fld id="{C00A175B-6D0D-4AB3-B702-10005D469A6E}" type="datetimeFigureOut">
              <a:rPr lang="pl-PL" smtClean="0"/>
              <a:t>12.10.2022</a:t>
            </a:fld>
            <a:endParaRPr lang="pl-PL"/>
          </a:p>
        </p:txBody>
      </p:sp>
      <p:sp>
        <p:nvSpPr>
          <p:cNvPr id="3" name="Symbol zastępczy stopki 2">
            <a:extLst>
              <a:ext uri="{FF2B5EF4-FFF2-40B4-BE49-F238E27FC236}">
                <a16:creationId xmlns:a16="http://schemas.microsoft.com/office/drawing/2014/main" id="{DFFC2C81-248E-4893-BB48-9DBBAA5CA1A1}"/>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3138D60C-F48E-4D5D-8877-594C68B211D7}"/>
              </a:ext>
            </a:extLst>
          </p:cNvPr>
          <p:cNvSpPr>
            <a:spLocks noGrp="1"/>
          </p:cNvSpPr>
          <p:nvPr>
            <p:ph type="sldNum" sz="quarter" idx="12"/>
          </p:nvPr>
        </p:nvSpPr>
        <p:spPr/>
        <p:txBody>
          <a:bodyPr/>
          <a:lstStyle/>
          <a:p>
            <a:fld id="{953E818B-6251-4557-956B-3AA8EAEF3D71}" type="slidenum">
              <a:rPr lang="pl-PL" smtClean="0"/>
              <a:t>‹#›</a:t>
            </a:fld>
            <a:endParaRPr lang="pl-PL"/>
          </a:p>
        </p:txBody>
      </p:sp>
    </p:spTree>
    <p:extLst>
      <p:ext uri="{BB962C8B-B14F-4D97-AF65-F5344CB8AC3E}">
        <p14:creationId xmlns:p14="http://schemas.microsoft.com/office/powerpoint/2010/main" val="1531669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8C9F01-F5F0-4AD8-B3B4-2EBF1D23F5B9}"/>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257AD32D-DA63-4476-B8FD-249A74607EF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6DF6974A-8E41-4302-AEFD-A4810B37D4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F6F52A63-9A98-498C-A234-85F65F28F7E0}"/>
              </a:ext>
            </a:extLst>
          </p:cNvPr>
          <p:cNvSpPr>
            <a:spLocks noGrp="1"/>
          </p:cNvSpPr>
          <p:nvPr>
            <p:ph type="dt" sz="half" idx="10"/>
          </p:nvPr>
        </p:nvSpPr>
        <p:spPr/>
        <p:txBody>
          <a:bodyPr/>
          <a:lstStyle/>
          <a:p>
            <a:fld id="{C00A175B-6D0D-4AB3-B702-10005D469A6E}" type="datetimeFigureOut">
              <a:rPr lang="pl-PL" smtClean="0"/>
              <a:t>12.10.2022</a:t>
            </a:fld>
            <a:endParaRPr lang="pl-PL"/>
          </a:p>
        </p:txBody>
      </p:sp>
      <p:sp>
        <p:nvSpPr>
          <p:cNvPr id="6" name="Symbol zastępczy stopki 5">
            <a:extLst>
              <a:ext uri="{FF2B5EF4-FFF2-40B4-BE49-F238E27FC236}">
                <a16:creationId xmlns:a16="http://schemas.microsoft.com/office/drawing/2014/main" id="{307273A0-3873-4CDA-9511-CADB18AEDA95}"/>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39C0C198-540E-4FC3-9E43-EB02C7E431B9}"/>
              </a:ext>
            </a:extLst>
          </p:cNvPr>
          <p:cNvSpPr>
            <a:spLocks noGrp="1"/>
          </p:cNvSpPr>
          <p:nvPr>
            <p:ph type="sldNum" sz="quarter" idx="12"/>
          </p:nvPr>
        </p:nvSpPr>
        <p:spPr/>
        <p:txBody>
          <a:bodyPr/>
          <a:lstStyle/>
          <a:p>
            <a:fld id="{953E818B-6251-4557-956B-3AA8EAEF3D71}" type="slidenum">
              <a:rPr lang="pl-PL" smtClean="0"/>
              <a:t>‹#›</a:t>
            </a:fld>
            <a:endParaRPr lang="pl-PL"/>
          </a:p>
        </p:txBody>
      </p:sp>
    </p:spTree>
    <p:extLst>
      <p:ext uri="{BB962C8B-B14F-4D97-AF65-F5344CB8AC3E}">
        <p14:creationId xmlns:p14="http://schemas.microsoft.com/office/powerpoint/2010/main" val="1998950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2C4F2B8-D9C8-482A-9311-081763F7393F}"/>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F883F2A0-457E-4AE3-9F05-C2ED92EB86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B38A1517-9101-4EE9-80CD-5FEC269F10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A279AB04-DB6D-481B-8257-D9FFD85DB55C}"/>
              </a:ext>
            </a:extLst>
          </p:cNvPr>
          <p:cNvSpPr>
            <a:spLocks noGrp="1"/>
          </p:cNvSpPr>
          <p:nvPr>
            <p:ph type="dt" sz="half" idx="10"/>
          </p:nvPr>
        </p:nvSpPr>
        <p:spPr/>
        <p:txBody>
          <a:bodyPr/>
          <a:lstStyle/>
          <a:p>
            <a:fld id="{C00A175B-6D0D-4AB3-B702-10005D469A6E}" type="datetimeFigureOut">
              <a:rPr lang="pl-PL" smtClean="0"/>
              <a:t>12.10.2022</a:t>
            </a:fld>
            <a:endParaRPr lang="pl-PL"/>
          </a:p>
        </p:txBody>
      </p:sp>
      <p:sp>
        <p:nvSpPr>
          <p:cNvPr id="6" name="Symbol zastępczy stopki 5">
            <a:extLst>
              <a:ext uri="{FF2B5EF4-FFF2-40B4-BE49-F238E27FC236}">
                <a16:creationId xmlns:a16="http://schemas.microsoft.com/office/drawing/2014/main" id="{1AAB8823-D2E7-4C2D-A9D6-5BEF9B3CB859}"/>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2615DA1A-8440-4D75-85E8-722D55C4F077}"/>
              </a:ext>
            </a:extLst>
          </p:cNvPr>
          <p:cNvSpPr>
            <a:spLocks noGrp="1"/>
          </p:cNvSpPr>
          <p:nvPr>
            <p:ph type="sldNum" sz="quarter" idx="12"/>
          </p:nvPr>
        </p:nvSpPr>
        <p:spPr/>
        <p:txBody>
          <a:bodyPr/>
          <a:lstStyle/>
          <a:p>
            <a:fld id="{953E818B-6251-4557-956B-3AA8EAEF3D71}" type="slidenum">
              <a:rPr lang="pl-PL" smtClean="0"/>
              <a:t>‹#›</a:t>
            </a:fld>
            <a:endParaRPr lang="pl-PL"/>
          </a:p>
        </p:txBody>
      </p:sp>
    </p:spTree>
    <p:extLst>
      <p:ext uri="{BB962C8B-B14F-4D97-AF65-F5344CB8AC3E}">
        <p14:creationId xmlns:p14="http://schemas.microsoft.com/office/powerpoint/2010/main" val="3070135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0422EC8A-F695-4EF3-9956-BC6A445670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8A023350-BD5D-4CCB-B652-B212B78AC7E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C2FDA972-D3D2-4651-B26D-4C4BD92B3F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0A175B-6D0D-4AB3-B702-10005D469A6E}" type="datetimeFigureOut">
              <a:rPr lang="pl-PL" smtClean="0"/>
              <a:t>12.10.2022</a:t>
            </a:fld>
            <a:endParaRPr lang="pl-PL"/>
          </a:p>
        </p:txBody>
      </p:sp>
      <p:sp>
        <p:nvSpPr>
          <p:cNvPr id="5" name="Symbol zastępczy stopki 4">
            <a:extLst>
              <a:ext uri="{FF2B5EF4-FFF2-40B4-BE49-F238E27FC236}">
                <a16:creationId xmlns:a16="http://schemas.microsoft.com/office/drawing/2014/main" id="{3A57D1DD-3523-421D-B42F-5BF496EB543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4461F68D-FD94-4F51-A450-63F2706633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3E818B-6251-4557-956B-3AA8EAEF3D71}" type="slidenum">
              <a:rPr lang="pl-PL" smtClean="0"/>
              <a:t>‹#›</a:t>
            </a:fld>
            <a:endParaRPr lang="pl-PL"/>
          </a:p>
        </p:txBody>
      </p:sp>
    </p:spTree>
    <p:extLst>
      <p:ext uri="{BB962C8B-B14F-4D97-AF65-F5344CB8AC3E}">
        <p14:creationId xmlns:p14="http://schemas.microsoft.com/office/powerpoint/2010/main" val="1813776749"/>
      </p:ext>
    </p:extLst>
  </p:cSld>
  <p:clrMap bg1="lt1" tx1="dk1" bg2="lt2" tx2="dk2" accent1="accent1" accent2="accent2" accent3="accent3" accent4="accent4" accent5="accent5" accent6="accent6" hlink="hlink" folHlink="folHlink"/>
  <p:sldLayoutIdLst>
    <p:sldLayoutId id="2147483673" r:id="rId1"/>
    <p:sldLayoutId id="2147483661" r:id="rId2"/>
    <p:sldLayoutId id="2147483651" r:id="rId3"/>
    <p:sldLayoutId id="2147483652" r:id="rId4"/>
    <p:sldLayoutId id="2147483653" r:id="rId5"/>
    <p:sldLayoutId id="2147483654" r:id="rId6"/>
    <p:sldLayoutId id="214748366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A4E8BA7-2E73-4CB8-91C8-E88A112A0FC3}"/>
              </a:ext>
            </a:extLst>
          </p:cNvPr>
          <p:cNvSpPr>
            <a:spLocks noGrp="1"/>
          </p:cNvSpPr>
          <p:nvPr>
            <p:ph type="ctrTitle"/>
          </p:nvPr>
        </p:nvSpPr>
        <p:spPr>
          <a:xfrm>
            <a:off x="2006600" y="114300"/>
            <a:ext cx="10058400" cy="1232407"/>
          </a:xfrm>
        </p:spPr>
        <p:txBody>
          <a:bodyPr>
            <a:normAutofit/>
          </a:bodyPr>
          <a:lstStyle/>
          <a:p>
            <a:endParaRPr lang="pl-PL" dirty="0"/>
          </a:p>
        </p:txBody>
      </p:sp>
      <p:sp>
        <p:nvSpPr>
          <p:cNvPr id="3" name="Podtytuł 2">
            <a:extLst>
              <a:ext uri="{FF2B5EF4-FFF2-40B4-BE49-F238E27FC236}">
                <a16:creationId xmlns:a16="http://schemas.microsoft.com/office/drawing/2014/main" id="{F0A8F76D-9DD6-45FB-8D5B-106517001BA1}"/>
              </a:ext>
            </a:extLst>
          </p:cNvPr>
          <p:cNvSpPr>
            <a:spLocks noGrp="1"/>
          </p:cNvSpPr>
          <p:nvPr>
            <p:ph type="subTitle" idx="1"/>
          </p:nvPr>
        </p:nvSpPr>
        <p:spPr>
          <a:xfrm>
            <a:off x="165100" y="1485900"/>
            <a:ext cx="11899900" cy="4203700"/>
          </a:xfrm>
        </p:spPr>
        <p:txBody>
          <a:bodyPr>
            <a:normAutofit/>
          </a:bodyPr>
          <a:lstStyle/>
          <a:p>
            <a:endParaRPr lang="pl-PL" dirty="0"/>
          </a:p>
          <a:p>
            <a:endParaRPr lang="pl-PL" dirty="0"/>
          </a:p>
          <a:p>
            <a:r>
              <a:rPr lang="pl-PL" sz="3600" dirty="0"/>
              <a:t>WZMOCNIENIE KOMPETENCJI LIDERÓW NGO.</a:t>
            </a:r>
          </a:p>
          <a:p>
            <a:r>
              <a:rPr lang="pl-PL" sz="3600" dirty="0"/>
              <a:t> W PERSPEKTYWIE ORGANIZACJI I ZARZĄDZANIA </a:t>
            </a:r>
          </a:p>
          <a:p>
            <a:r>
              <a:rPr lang="pl-PL" sz="3600" dirty="0"/>
              <a:t>USŁUGAMI SPOŁECZNYMI.</a:t>
            </a:r>
          </a:p>
          <a:p>
            <a:endParaRPr lang="pl-PL" dirty="0"/>
          </a:p>
          <a:p>
            <a:r>
              <a:rPr lang="pl-PL" dirty="0"/>
              <a:t>Dr Marta Komorska</a:t>
            </a:r>
          </a:p>
          <a:p>
            <a:r>
              <a:rPr lang="pl-PL" dirty="0"/>
              <a:t>Lublin 2022</a:t>
            </a:r>
          </a:p>
        </p:txBody>
      </p:sp>
      <p:pic>
        <p:nvPicPr>
          <p:cNvPr id="5" name="Obraz 4">
            <a:extLst>
              <a:ext uri="{FF2B5EF4-FFF2-40B4-BE49-F238E27FC236}">
                <a16:creationId xmlns:a16="http://schemas.microsoft.com/office/drawing/2014/main" id="{51A4B264-CC34-4B82-9D39-F3A66192C04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2288" y="114301"/>
            <a:ext cx="1143524" cy="1232408"/>
          </a:xfrm>
          <a:prstGeom prst="rect">
            <a:avLst/>
          </a:prstGeom>
        </p:spPr>
      </p:pic>
      <p:pic>
        <p:nvPicPr>
          <p:cNvPr id="11" name="Obraz 10">
            <a:extLst>
              <a:ext uri="{FF2B5EF4-FFF2-40B4-BE49-F238E27FC236}">
                <a16:creationId xmlns:a16="http://schemas.microsoft.com/office/drawing/2014/main" id="{505A5FB0-76B1-4203-875E-08405644758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1737" y="5828791"/>
            <a:ext cx="6943725" cy="933450"/>
          </a:xfrm>
          <a:prstGeom prst="rect">
            <a:avLst/>
          </a:prstGeom>
        </p:spPr>
      </p:pic>
    </p:spTree>
    <p:extLst>
      <p:ext uri="{BB962C8B-B14F-4D97-AF65-F5344CB8AC3E}">
        <p14:creationId xmlns:p14="http://schemas.microsoft.com/office/powerpoint/2010/main" val="9728922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ytuł 1">
            <a:extLst>
              <a:ext uri="{FF2B5EF4-FFF2-40B4-BE49-F238E27FC236}">
                <a16:creationId xmlns:a16="http://schemas.microsoft.com/office/drawing/2014/main" id="{FA80EC5E-24DC-E412-E1C7-958F74D69627}"/>
              </a:ext>
            </a:extLst>
          </p:cNvPr>
          <p:cNvSpPr>
            <a:spLocks noGrp="1"/>
          </p:cNvSpPr>
          <p:nvPr>
            <p:ph type="title"/>
          </p:nvPr>
        </p:nvSpPr>
        <p:spPr>
          <a:xfrm>
            <a:off x="838200" y="365125"/>
            <a:ext cx="10515600" cy="1325563"/>
          </a:xfrm>
        </p:spPr>
        <p:txBody>
          <a:bodyPr>
            <a:normAutofit/>
          </a:bodyPr>
          <a:lstStyle/>
          <a:p>
            <a:r>
              <a:rPr lang="pl-PL"/>
              <a:t>Dobór uczestników badań:</a:t>
            </a:r>
            <a:br>
              <a:rPr lang="pl-PL"/>
            </a:br>
            <a:endParaRPr lang="pl-PL"/>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Symbol zastępczy zawartości 2">
            <a:extLst>
              <a:ext uri="{FF2B5EF4-FFF2-40B4-BE49-F238E27FC236}">
                <a16:creationId xmlns:a16="http://schemas.microsoft.com/office/drawing/2014/main" id="{C81FEBB8-476F-A306-6DFC-8C76C33FBEE3}"/>
              </a:ext>
            </a:extLst>
          </p:cNvPr>
          <p:cNvSpPr>
            <a:spLocks noGrp="1"/>
          </p:cNvSpPr>
          <p:nvPr>
            <p:ph idx="1"/>
          </p:nvPr>
        </p:nvSpPr>
        <p:spPr>
          <a:xfrm>
            <a:off x="838200" y="1825625"/>
            <a:ext cx="10515600" cy="4351338"/>
          </a:xfrm>
        </p:spPr>
        <p:txBody>
          <a:bodyPr>
            <a:normAutofit/>
          </a:bodyPr>
          <a:lstStyle/>
          <a:p>
            <a:pPr marL="0" indent="0">
              <a:buNone/>
            </a:pPr>
            <a:r>
              <a:rPr lang="pl-PL" sz="2000">
                <a:latin typeface="+mj-lt"/>
              </a:rPr>
              <a:t>Ważnym warunkiem dobrej diagnozy jest odpowiedni dobór uczestników badań i ich liczba (próba badawcza). </a:t>
            </a:r>
          </a:p>
          <a:p>
            <a:pPr marL="0" indent="0">
              <a:buNone/>
            </a:pPr>
            <a:r>
              <a:rPr lang="pl-PL" sz="2000">
                <a:latin typeface="+mj-lt"/>
              </a:rPr>
              <a:t>Kluczowe jest wybranie osób dysponujących odpowiednią wiedzą o interesujących nas kwestiach –</a:t>
            </a:r>
          </a:p>
          <a:p>
            <a:pPr marL="0" indent="0">
              <a:buNone/>
            </a:pPr>
            <a:r>
              <a:rPr lang="pl-PL" sz="2000">
                <a:latin typeface="+mj-lt"/>
              </a:rPr>
              <a:t>informatorów. W diagnozie potrzeb i potencjału wspólnoty samorządowej w zakresie usług społecznych</a:t>
            </a:r>
          </a:p>
          <a:p>
            <a:pPr marL="0" indent="0">
              <a:buNone/>
            </a:pPr>
            <a:r>
              <a:rPr lang="pl-PL" sz="2000">
                <a:latin typeface="+mj-lt"/>
              </a:rPr>
              <a:t>ważnymi informatorami są:</a:t>
            </a:r>
          </a:p>
          <a:p>
            <a:pPr marL="0" indent="0">
              <a:buNone/>
            </a:pPr>
            <a:r>
              <a:rPr lang="pl-PL" sz="2000">
                <a:latin typeface="+mj-lt"/>
              </a:rPr>
              <a:t>• osoby związane z organizacją usług społecznych (pracownicy administracji samorządowej, jednostek jej podległych i innych podmiotów oferujących usługi społeczne, np. organizacje pozarządowe, spółdzielnie socjalne i inne przedsiębiorstwa społeczne itp.),</a:t>
            </a:r>
          </a:p>
          <a:p>
            <a:pPr marL="0" indent="0">
              <a:buNone/>
            </a:pPr>
            <a:r>
              <a:rPr lang="pl-PL" sz="2000">
                <a:latin typeface="+mj-lt"/>
              </a:rPr>
              <a:t>• odbiorcy usług społecznych (mieszkańcy),</a:t>
            </a:r>
          </a:p>
          <a:p>
            <a:pPr marL="0" indent="0">
              <a:buNone/>
            </a:pPr>
            <a:r>
              <a:rPr lang="pl-PL" sz="2000">
                <a:latin typeface="+mj-lt"/>
              </a:rPr>
              <a:t>• liderzy społeczności lokalnej</a:t>
            </a:r>
          </a:p>
        </p:txBody>
      </p:sp>
    </p:spTree>
    <p:extLst>
      <p:ext uri="{BB962C8B-B14F-4D97-AF65-F5344CB8AC3E}">
        <p14:creationId xmlns:p14="http://schemas.microsoft.com/office/powerpoint/2010/main" val="25459560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ytuł 1">
            <a:extLst>
              <a:ext uri="{FF2B5EF4-FFF2-40B4-BE49-F238E27FC236}">
                <a16:creationId xmlns:a16="http://schemas.microsoft.com/office/drawing/2014/main" id="{FA80EC5E-24DC-E412-E1C7-958F74D69627}"/>
              </a:ext>
            </a:extLst>
          </p:cNvPr>
          <p:cNvSpPr>
            <a:spLocks noGrp="1"/>
          </p:cNvSpPr>
          <p:nvPr>
            <p:ph type="title"/>
          </p:nvPr>
        </p:nvSpPr>
        <p:spPr>
          <a:xfrm>
            <a:off x="838200" y="365125"/>
            <a:ext cx="10515600" cy="1325563"/>
          </a:xfrm>
        </p:spPr>
        <p:txBody>
          <a:bodyPr>
            <a:normAutofit/>
          </a:bodyPr>
          <a:lstStyle/>
          <a:p>
            <a:r>
              <a:rPr lang="pl-PL"/>
              <a:t>Ważne!</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Symbol zastępczy zawartości 2">
            <a:extLst>
              <a:ext uri="{FF2B5EF4-FFF2-40B4-BE49-F238E27FC236}">
                <a16:creationId xmlns:a16="http://schemas.microsoft.com/office/drawing/2014/main" id="{C81FEBB8-476F-A306-6DFC-8C76C33FBEE3}"/>
              </a:ext>
            </a:extLst>
          </p:cNvPr>
          <p:cNvSpPr>
            <a:spLocks noGrp="1"/>
          </p:cNvSpPr>
          <p:nvPr>
            <p:ph idx="1"/>
          </p:nvPr>
        </p:nvSpPr>
        <p:spPr>
          <a:xfrm>
            <a:off x="838200" y="1825625"/>
            <a:ext cx="10515600" cy="4351338"/>
          </a:xfrm>
        </p:spPr>
        <p:txBody>
          <a:bodyPr>
            <a:normAutofit/>
          </a:bodyPr>
          <a:lstStyle/>
          <a:p>
            <a:pPr marL="0" indent="0">
              <a:buNone/>
            </a:pPr>
            <a:r>
              <a:rPr lang="pl-PL" dirty="0">
                <a:latin typeface="+mj-lt"/>
              </a:rPr>
              <a:t>Włączanie w proces diagnozy przedstawicieli różnych środowisk jest jednym z podstawowych warunków dobrej diagnozy. Umożliwia bowiem przyglądanie się potrzebom w zakresie usług społecznych i potencjałom służącym ich zaspokajaniu z różnych perspektyw. Jedynie zestawienie różnych punktów widzenia daje całościowy obraz sytuacji.</a:t>
            </a:r>
            <a:endParaRPr lang="pl-PL">
              <a:latin typeface="+mj-lt"/>
            </a:endParaRPr>
          </a:p>
        </p:txBody>
      </p:sp>
    </p:spTree>
    <p:extLst>
      <p:ext uri="{BB962C8B-B14F-4D97-AF65-F5344CB8AC3E}">
        <p14:creationId xmlns:p14="http://schemas.microsoft.com/office/powerpoint/2010/main" val="25238564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ytuł 1">
            <a:extLst>
              <a:ext uri="{FF2B5EF4-FFF2-40B4-BE49-F238E27FC236}">
                <a16:creationId xmlns:a16="http://schemas.microsoft.com/office/drawing/2014/main" id="{FA80EC5E-24DC-E412-E1C7-958F74D69627}"/>
              </a:ext>
            </a:extLst>
          </p:cNvPr>
          <p:cNvSpPr>
            <a:spLocks noGrp="1"/>
          </p:cNvSpPr>
          <p:nvPr>
            <p:ph type="title"/>
          </p:nvPr>
        </p:nvSpPr>
        <p:spPr>
          <a:xfrm>
            <a:off x="838200" y="365125"/>
            <a:ext cx="10515600" cy="1325563"/>
          </a:xfrm>
        </p:spPr>
        <p:txBody>
          <a:bodyPr>
            <a:normAutofit/>
          </a:bodyPr>
          <a:lstStyle/>
          <a:p>
            <a:r>
              <a:rPr lang="pl-PL"/>
              <a:t>Etap II. Badanie</a:t>
            </a:r>
            <a:br>
              <a:rPr lang="pl-PL"/>
            </a:br>
            <a:endParaRPr lang="pl-PL"/>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Symbol zastępczy zawartości 2">
            <a:extLst>
              <a:ext uri="{FF2B5EF4-FFF2-40B4-BE49-F238E27FC236}">
                <a16:creationId xmlns:a16="http://schemas.microsoft.com/office/drawing/2014/main" id="{C81FEBB8-476F-A306-6DFC-8C76C33FBEE3}"/>
              </a:ext>
            </a:extLst>
          </p:cNvPr>
          <p:cNvSpPr>
            <a:spLocks noGrp="1"/>
          </p:cNvSpPr>
          <p:nvPr>
            <p:ph idx="1"/>
          </p:nvPr>
        </p:nvSpPr>
        <p:spPr>
          <a:xfrm>
            <a:off x="838200" y="1825625"/>
            <a:ext cx="10515600" cy="4351338"/>
          </a:xfrm>
        </p:spPr>
        <p:txBody>
          <a:bodyPr>
            <a:normAutofit/>
          </a:bodyPr>
          <a:lstStyle/>
          <a:p>
            <a:pPr marL="0" indent="0">
              <a:buNone/>
            </a:pPr>
            <a:r>
              <a:rPr lang="pl-PL" dirty="0">
                <a:latin typeface="+mj-lt"/>
              </a:rPr>
              <a:t>Na tym etapie następuje realizacja badań w terenie i gromadzenie informacji z wykorzystaniem opracowanych narzędzi badawczych.</a:t>
            </a:r>
            <a:endParaRPr lang="pl-PL">
              <a:latin typeface="+mj-lt"/>
            </a:endParaRPr>
          </a:p>
        </p:txBody>
      </p:sp>
    </p:spTree>
    <p:extLst>
      <p:ext uri="{BB962C8B-B14F-4D97-AF65-F5344CB8AC3E}">
        <p14:creationId xmlns:p14="http://schemas.microsoft.com/office/powerpoint/2010/main" val="19231239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ytuł 1">
            <a:extLst>
              <a:ext uri="{FF2B5EF4-FFF2-40B4-BE49-F238E27FC236}">
                <a16:creationId xmlns:a16="http://schemas.microsoft.com/office/drawing/2014/main" id="{FA80EC5E-24DC-E412-E1C7-958F74D69627}"/>
              </a:ext>
            </a:extLst>
          </p:cNvPr>
          <p:cNvSpPr>
            <a:spLocks noGrp="1"/>
          </p:cNvSpPr>
          <p:nvPr>
            <p:ph type="title"/>
          </p:nvPr>
        </p:nvSpPr>
        <p:spPr>
          <a:xfrm>
            <a:off x="838200" y="365125"/>
            <a:ext cx="10515600" cy="1325563"/>
          </a:xfrm>
        </p:spPr>
        <p:txBody>
          <a:bodyPr>
            <a:normAutofit/>
          </a:bodyPr>
          <a:lstStyle/>
          <a:p>
            <a:br>
              <a:rPr lang="pl-PL"/>
            </a:br>
            <a:r>
              <a:rPr lang="pl-PL"/>
              <a:t>Etap III. Redagowanie raportu</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Symbol zastępczy zawartości 2">
            <a:extLst>
              <a:ext uri="{FF2B5EF4-FFF2-40B4-BE49-F238E27FC236}">
                <a16:creationId xmlns:a16="http://schemas.microsoft.com/office/drawing/2014/main" id="{C81FEBB8-476F-A306-6DFC-8C76C33FBEE3}"/>
              </a:ext>
            </a:extLst>
          </p:cNvPr>
          <p:cNvSpPr>
            <a:spLocks noGrp="1"/>
          </p:cNvSpPr>
          <p:nvPr>
            <p:ph idx="1"/>
          </p:nvPr>
        </p:nvSpPr>
        <p:spPr>
          <a:xfrm>
            <a:off x="838200" y="1825625"/>
            <a:ext cx="10515600" cy="4351338"/>
          </a:xfrm>
        </p:spPr>
        <p:txBody>
          <a:bodyPr>
            <a:normAutofit/>
          </a:bodyPr>
          <a:lstStyle/>
          <a:p>
            <a:pPr marL="0" indent="0">
              <a:buNone/>
            </a:pPr>
            <a:r>
              <a:rPr lang="pl-PL" dirty="0">
                <a:latin typeface="+mj-lt"/>
              </a:rPr>
              <a:t>Rekomendowana struktura raportu:</a:t>
            </a:r>
            <a:endParaRPr lang="pl-PL">
              <a:latin typeface="+mj-lt"/>
            </a:endParaRPr>
          </a:p>
          <a:p>
            <a:pPr marL="0" indent="0">
              <a:buNone/>
            </a:pPr>
            <a:r>
              <a:rPr lang="pl-PL" dirty="0">
                <a:latin typeface="+mj-lt"/>
              </a:rPr>
              <a:t>1. Założenia diagnozy (cel, pytania, zasady).</a:t>
            </a:r>
            <a:endParaRPr lang="pl-PL">
              <a:latin typeface="+mj-lt"/>
            </a:endParaRPr>
          </a:p>
          <a:p>
            <a:pPr marL="0" indent="0">
              <a:buNone/>
            </a:pPr>
            <a:r>
              <a:rPr lang="pl-PL" dirty="0">
                <a:latin typeface="+mj-lt"/>
              </a:rPr>
              <a:t>2. Opis zastosowanych procedur metodologicznych.</a:t>
            </a:r>
            <a:endParaRPr lang="pl-PL">
              <a:latin typeface="+mj-lt"/>
            </a:endParaRPr>
          </a:p>
          <a:p>
            <a:pPr marL="0" indent="0">
              <a:buNone/>
            </a:pPr>
            <a:r>
              <a:rPr lang="pl-PL" dirty="0">
                <a:latin typeface="+mj-lt"/>
              </a:rPr>
              <a:t>3. Prezentacja wyników badań.</a:t>
            </a:r>
            <a:endParaRPr lang="pl-PL">
              <a:latin typeface="+mj-lt"/>
            </a:endParaRPr>
          </a:p>
          <a:p>
            <a:pPr marL="0" indent="0">
              <a:buNone/>
            </a:pPr>
            <a:r>
              <a:rPr lang="pl-PL" dirty="0">
                <a:latin typeface="+mj-lt"/>
              </a:rPr>
              <a:t>4. Wnioski z badań.</a:t>
            </a:r>
            <a:endParaRPr lang="pl-PL">
              <a:latin typeface="+mj-lt"/>
            </a:endParaRPr>
          </a:p>
          <a:p>
            <a:pPr marL="0" indent="0">
              <a:buNone/>
            </a:pPr>
            <a:r>
              <a:rPr lang="pl-PL" dirty="0">
                <a:latin typeface="+mj-lt"/>
              </a:rPr>
              <a:t>5. Rekomendacje.</a:t>
            </a:r>
            <a:endParaRPr lang="pl-PL">
              <a:latin typeface="+mj-lt"/>
            </a:endParaRPr>
          </a:p>
          <a:p>
            <a:pPr marL="0" indent="0">
              <a:buNone/>
            </a:pPr>
            <a:endParaRPr lang="pl-PL">
              <a:latin typeface="+mj-lt"/>
            </a:endParaRPr>
          </a:p>
          <a:p>
            <a:pPr marL="0" indent="0">
              <a:buNone/>
            </a:pPr>
            <a:r>
              <a:rPr lang="pl-PL" dirty="0">
                <a:latin typeface="+mj-lt"/>
              </a:rPr>
              <a:t>Ale mamy coś jeszcze </a:t>
            </a:r>
            <a:r>
              <a:rPr lang="pl-PL" dirty="0">
                <a:latin typeface="+mj-lt"/>
                <a:sym typeface="Wingdings" panose="05000000000000000000" pitchFamily="2" charset="2"/>
              </a:rPr>
              <a:t></a:t>
            </a:r>
            <a:endParaRPr lang="pl-PL">
              <a:latin typeface="+mj-lt"/>
            </a:endParaRPr>
          </a:p>
        </p:txBody>
      </p:sp>
    </p:spTree>
    <p:extLst>
      <p:ext uri="{BB962C8B-B14F-4D97-AF65-F5344CB8AC3E}">
        <p14:creationId xmlns:p14="http://schemas.microsoft.com/office/powerpoint/2010/main" val="29482053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ytuł 1">
            <a:extLst>
              <a:ext uri="{FF2B5EF4-FFF2-40B4-BE49-F238E27FC236}">
                <a16:creationId xmlns:a16="http://schemas.microsoft.com/office/drawing/2014/main" id="{D0C692F6-02BF-6802-34EF-79DF4E1B85EC}"/>
              </a:ext>
            </a:extLst>
          </p:cNvPr>
          <p:cNvSpPr>
            <a:spLocks noGrp="1"/>
          </p:cNvSpPr>
          <p:nvPr>
            <p:ph type="title"/>
          </p:nvPr>
        </p:nvSpPr>
        <p:spPr>
          <a:xfrm>
            <a:off x="1981199" y="304800"/>
            <a:ext cx="8920163" cy="914400"/>
          </a:xfrm>
        </p:spPr>
        <p:txBody>
          <a:bodyPr>
            <a:normAutofit fontScale="90000"/>
          </a:bodyPr>
          <a:lstStyle/>
          <a:p>
            <a:pPr>
              <a:defRPr/>
            </a:pPr>
            <a:r>
              <a:rPr lang="pl-PL" b="1" dirty="0">
                <a:effectLst>
                  <a:outerShdw blurRad="38100" dist="38100" dir="2700000" algn="tl">
                    <a:srgbClr val="000000">
                      <a:alpha val="43137"/>
                    </a:srgbClr>
                  </a:outerShdw>
                </a:effectLst>
              </a:rPr>
              <a:t>Dialog</a:t>
            </a:r>
            <a:r>
              <a:rPr lang="pl-PL" b="1" dirty="0">
                <a:effectLst>
                  <a:outerShdw blurRad="38100" dist="38100" dir="2700000" algn="tl">
                    <a:srgbClr val="C0C0C0"/>
                  </a:outerShdw>
                </a:effectLst>
              </a:rPr>
              <a:t> społeczny a konsultacje społeczne</a:t>
            </a:r>
          </a:p>
        </p:txBody>
      </p:sp>
      <p:graphicFrame>
        <p:nvGraphicFramePr>
          <p:cNvPr id="3078" name="Symbol zastępczy zawartości 2">
            <a:extLst>
              <a:ext uri="{FF2B5EF4-FFF2-40B4-BE49-F238E27FC236}">
                <a16:creationId xmlns:a16="http://schemas.microsoft.com/office/drawing/2014/main" id="{4E2EA888-C35D-2771-6D8B-EB66C5B3DC6C}"/>
              </a:ext>
            </a:extLst>
          </p:cNvPr>
          <p:cNvGraphicFramePr>
            <a:graphicFrameLocks noGrp="1"/>
          </p:cNvGraphicFramePr>
          <p:nvPr>
            <p:ph idx="1"/>
          </p:nvPr>
        </p:nvGraphicFramePr>
        <p:xfrm>
          <a:off x="1981200" y="3124200"/>
          <a:ext cx="8229600" cy="3352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076" name="Prostokąt 3">
            <a:extLst>
              <a:ext uri="{FF2B5EF4-FFF2-40B4-BE49-F238E27FC236}">
                <a16:creationId xmlns:a16="http://schemas.microsoft.com/office/drawing/2014/main" id="{A9540E75-ED09-FEE9-DA66-1C1441549C7B}"/>
              </a:ext>
            </a:extLst>
          </p:cNvPr>
          <p:cNvSpPr>
            <a:spLocks noChangeArrowheads="1"/>
          </p:cNvSpPr>
          <p:nvPr/>
        </p:nvSpPr>
        <p:spPr bwMode="auto">
          <a:xfrm>
            <a:off x="2057400" y="1219201"/>
            <a:ext cx="8153400" cy="1865313"/>
          </a:xfrm>
          <a:prstGeom prst="rect">
            <a:avLst/>
          </a:prstGeom>
          <a:noFill/>
          <a:ln w="9525">
            <a:noFill/>
            <a:miter lim="800000"/>
            <a:headEnd/>
            <a:tailEnd/>
          </a:ln>
        </p:spPr>
        <p:txBody>
          <a:bodyPr wrap="square">
            <a:spAutoFit/>
          </a:bodyPr>
          <a:lstStyle/>
          <a:p>
            <a:pPr algn="just">
              <a:lnSpc>
                <a:spcPct val="120000"/>
              </a:lnSpc>
              <a:tabLst>
                <a:tab pos="7978775" algn="l"/>
              </a:tabLst>
              <a:defRPr/>
            </a:pPr>
            <a:r>
              <a:rPr lang="pl-PL" sz="2400" dirty="0">
                <a:latin typeface="+mj-lt"/>
              </a:rPr>
              <a:t>Dialog społeczny ma bardzo ważne znaczenie </a:t>
            </a:r>
            <a:br>
              <a:rPr lang="pl-PL" sz="2400" dirty="0">
                <a:latin typeface="+mj-lt"/>
              </a:rPr>
            </a:br>
            <a:r>
              <a:rPr lang="pl-PL" sz="2400" dirty="0">
                <a:latin typeface="+mj-lt"/>
              </a:rPr>
              <a:t>w aktywizacji i zaangażowaniu mieszkańców  </a:t>
            </a:r>
            <a:br>
              <a:rPr lang="pl-PL" sz="2400" dirty="0">
                <a:latin typeface="+mj-lt"/>
              </a:rPr>
            </a:br>
            <a:r>
              <a:rPr lang="pl-PL" sz="2400" dirty="0">
                <a:latin typeface="+mj-lt"/>
              </a:rPr>
              <a:t>w  sprawy  społeczno – gospodarcze gminy, powiatu, regionu, gdyż  daje mieszkańcom:</a:t>
            </a:r>
          </a:p>
        </p:txBody>
      </p:sp>
    </p:spTree>
    <p:extLst>
      <p:ext uri="{BB962C8B-B14F-4D97-AF65-F5344CB8AC3E}">
        <p14:creationId xmlns:p14="http://schemas.microsoft.com/office/powerpoint/2010/main" val="31545164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522" name="Rectangle 21521">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524" name="Group 21523">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21525" name="Rectangle 21524">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26" name="Rectangle 21525">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27" name="Rectangle 21526">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529" name="Rectangle 21528">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06" name="Rectangle 2">
            <a:extLst>
              <a:ext uri="{FF2B5EF4-FFF2-40B4-BE49-F238E27FC236}">
                <a16:creationId xmlns:a16="http://schemas.microsoft.com/office/drawing/2014/main" id="{54ED6BEC-9535-FCB7-C0FF-71623F9AFB76}"/>
              </a:ext>
            </a:extLst>
          </p:cNvPr>
          <p:cNvSpPr>
            <a:spLocks noGrp="1" noChangeArrowheads="1"/>
          </p:cNvSpPr>
          <p:nvPr>
            <p:ph type="title" idx="4294967295"/>
          </p:nvPr>
        </p:nvSpPr>
        <p:spPr>
          <a:xfrm>
            <a:off x="1043631" y="809898"/>
            <a:ext cx="9942716" cy="1554480"/>
          </a:xfrm>
        </p:spPr>
        <p:txBody>
          <a:bodyPr vert="horz" lIns="91440" tIns="45720" rIns="91440" bIns="45720" rtlCol="0" anchor="ctr">
            <a:normAutofit/>
          </a:bodyPr>
          <a:lstStyle/>
          <a:p>
            <a:pPr>
              <a:defRPr/>
            </a:pPr>
            <a:r>
              <a:rPr lang="en-US" sz="4800" b="1" kern="1200" dirty="0">
                <a:solidFill>
                  <a:schemeClr val="tx1"/>
                </a:solidFill>
                <a:effectLst>
                  <a:outerShdw blurRad="38100" dist="38100" dir="2700000" algn="tl">
                    <a:srgbClr val="000000">
                      <a:alpha val="43137"/>
                    </a:srgbClr>
                  </a:outerShdw>
                </a:effectLst>
                <a:latin typeface="+mj-lt"/>
                <a:ea typeface="+mj-ea"/>
                <a:cs typeface="+mj-cs"/>
              </a:rPr>
              <a:t>Dialog </a:t>
            </a:r>
            <a:r>
              <a:rPr lang="en-US" sz="4800" b="1" kern="1200" dirty="0" err="1">
                <a:solidFill>
                  <a:schemeClr val="tx1"/>
                </a:solidFill>
                <a:effectLst>
                  <a:outerShdw blurRad="38100" dist="38100" dir="2700000" algn="tl">
                    <a:srgbClr val="000000">
                      <a:alpha val="43137"/>
                    </a:srgbClr>
                  </a:outerShdw>
                </a:effectLst>
                <a:latin typeface="+mj-lt"/>
                <a:ea typeface="+mj-ea"/>
                <a:cs typeface="+mj-cs"/>
              </a:rPr>
              <a:t>społeczny</a:t>
            </a:r>
            <a:r>
              <a:rPr lang="en-US" sz="4800" b="1" kern="1200" dirty="0">
                <a:solidFill>
                  <a:schemeClr val="tx1"/>
                </a:solidFill>
                <a:effectLst>
                  <a:outerShdw blurRad="38100" dist="38100" dir="2700000" algn="tl">
                    <a:srgbClr val="000000">
                      <a:alpha val="43137"/>
                    </a:srgbClr>
                  </a:outerShdw>
                </a:effectLst>
                <a:latin typeface="+mj-lt"/>
                <a:ea typeface="+mj-ea"/>
                <a:cs typeface="+mj-cs"/>
              </a:rPr>
              <a:t> to </a:t>
            </a:r>
            <a:r>
              <a:rPr lang="en-US" sz="4800" b="1" kern="1200" dirty="0" err="1">
                <a:solidFill>
                  <a:schemeClr val="tx1"/>
                </a:solidFill>
                <a:effectLst>
                  <a:outerShdw blurRad="38100" dist="38100" dir="2700000" algn="tl">
                    <a:srgbClr val="000000">
                      <a:alpha val="43137"/>
                    </a:srgbClr>
                  </a:outerShdw>
                </a:effectLst>
                <a:latin typeface="+mj-lt"/>
                <a:ea typeface="+mj-ea"/>
                <a:cs typeface="+mj-cs"/>
              </a:rPr>
              <a:t>sposób</a:t>
            </a:r>
            <a:r>
              <a:rPr lang="en-US" sz="4800" b="1" kern="1200" dirty="0">
                <a:solidFill>
                  <a:schemeClr val="tx1"/>
                </a:solidFill>
                <a:effectLst>
                  <a:outerShdw blurRad="38100" dist="38100" dir="2700000" algn="tl">
                    <a:srgbClr val="000000">
                      <a:alpha val="43137"/>
                    </a:srgbClr>
                  </a:outerShdw>
                </a:effectLst>
                <a:latin typeface="+mj-lt"/>
                <a:ea typeface="+mj-ea"/>
                <a:cs typeface="+mj-cs"/>
              </a:rPr>
              <a:t> </a:t>
            </a:r>
            <a:r>
              <a:rPr lang="en-US" sz="4800" b="1" kern="1200" dirty="0" err="1">
                <a:solidFill>
                  <a:schemeClr val="tx1"/>
                </a:solidFill>
                <a:effectLst>
                  <a:outerShdw blurRad="38100" dist="38100" dir="2700000" algn="tl">
                    <a:srgbClr val="000000">
                      <a:alpha val="43137"/>
                    </a:srgbClr>
                  </a:outerShdw>
                </a:effectLst>
                <a:latin typeface="+mj-lt"/>
                <a:ea typeface="+mj-ea"/>
                <a:cs typeface="+mj-cs"/>
              </a:rPr>
              <a:t>na</a:t>
            </a:r>
            <a:r>
              <a:rPr lang="pl-PL" sz="4800" b="1" kern="1200" dirty="0">
                <a:solidFill>
                  <a:schemeClr val="tx1"/>
                </a:solidFill>
                <a:effectLst>
                  <a:outerShdw blurRad="38100" dist="38100" dir="2700000" algn="tl">
                    <a:srgbClr val="000000">
                      <a:alpha val="43137"/>
                    </a:srgbClr>
                  </a:outerShdw>
                </a:effectLst>
                <a:latin typeface="+mj-lt"/>
                <a:ea typeface="+mj-ea"/>
                <a:cs typeface="+mj-cs"/>
              </a:rPr>
              <a:t>:</a:t>
            </a:r>
            <a:r>
              <a:rPr lang="en-US" sz="4800" b="1" kern="1200" dirty="0">
                <a:solidFill>
                  <a:schemeClr val="tx1"/>
                </a:solidFill>
                <a:effectLst>
                  <a:outerShdw blurRad="38100" dist="38100" dir="2700000" algn="tl">
                    <a:srgbClr val="000000">
                      <a:alpha val="43137"/>
                    </a:srgbClr>
                  </a:outerShdw>
                </a:effectLst>
                <a:latin typeface="+mj-lt"/>
                <a:ea typeface="+mj-ea"/>
                <a:cs typeface="+mj-cs"/>
              </a:rPr>
              <a:t> </a:t>
            </a:r>
          </a:p>
        </p:txBody>
      </p:sp>
      <p:sp>
        <p:nvSpPr>
          <p:cNvPr id="5123" name="Rectangle 3">
            <a:extLst>
              <a:ext uri="{FF2B5EF4-FFF2-40B4-BE49-F238E27FC236}">
                <a16:creationId xmlns:a16="http://schemas.microsoft.com/office/drawing/2014/main" id="{CDB4CB45-2ED6-6711-FA15-DCFA13C648AB}"/>
              </a:ext>
            </a:extLst>
          </p:cNvPr>
          <p:cNvSpPr>
            <a:spLocks noGrp="1" noChangeArrowheads="1"/>
          </p:cNvSpPr>
          <p:nvPr>
            <p:ph type="body" idx="4294967295"/>
          </p:nvPr>
        </p:nvSpPr>
        <p:spPr>
          <a:xfrm>
            <a:off x="1045028" y="3017522"/>
            <a:ext cx="9941319" cy="3124658"/>
          </a:xfrm>
        </p:spPr>
        <p:txBody>
          <a:bodyPr vert="horz" lIns="91440" tIns="45720" rIns="91440" bIns="45720" rtlCol="0" anchor="ctr">
            <a:normAutofit/>
          </a:bodyPr>
          <a:lstStyle/>
          <a:p>
            <a:r>
              <a:rPr lang="en-US" altLang="pl-PL" sz="2400" dirty="0" err="1">
                <a:latin typeface="+mj-lt"/>
              </a:rPr>
              <a:t>integrację</a:t>
            </a:r>
            <a:r>
              <a:rPr lang="en-US" altLang="pl-PL" sz="2400" dirty="0">
                <a:latin typeface="+mj-lt"/>
              </a:rPr>
              <a:t>, </a:t>
            </a:r>
            <a:r>
              <a:rPr lang="en-US" altLang="pl-PL" sz="2400" dirty="0" err="1">
                <a:latin typeface="+mj-lt"/>
              </a:rPr>
              <a:t>aktywizację</a:t>
            </a:r>
            <a:r>
              <a:rPr lang="en-US" altLang="pl-PL" sz="2400" dirty="0">
                <a:latin typeface="+mj-lt"/>
              </a:rPr>
              <a:t> </a:t>
            </a:r>
            <a:r>
              <a:rPr lang="en-US" altLang="pl-PL" sz="2400" dirty="0" err="1">
                <a:latin typeface="+mj-lt"/>
              </a:rPr>
              <a:t>i</a:t>
            </a:r>
            <a:r>
              <a:rPr lang="en-US" altLang="pl-PL" sz="2400" dirty="0">
                <a:latin typeface="+mj-lt"/>
              </a:rPr>
              <a:t> </a:t>
            </a:r>
            <a:r>
              <a:rPr lang="en-US" altLang="pl-PL" sz="2400" dirty="0" err="1">
                <a:latin typeface="+mj-lt"/>
              </a:rPr>
              <a:t>zaangażowanie</a:t>
            </a:r>
            <a:r>
              <a:rPr lang="en-US" altLang="pl-PL" sz="2400" dirty="0">
                <a:latin typeface="+mj-lt"/>
              </a:rPr>
              <a:t> </a:t>
            </a:r>
            <a:r>
              <a:rPr lang="en-US" altLang="pl-PL" sz="2400" dirty="0" err="1">
                <a:latin typeface="+mj-lt"/>
              </a:rPr>
              <a:t>wielu</a:t>
            </a:r>
            <a:r>
              <a:rPr lang="en-US" altLang="pl-PL" sz="2400" dirty="0">
                <a:latin typeface="+mj-lt"/>
              </a:rPr>
              <a:t> </a:t>
            </a:r>
            <a:r>
              <a:rPr lang="en-US" altLang="pl-PL" sz="2400" dirty="0" err="1">
                <a:latin typeface="+mj-lt"/>
              </a:rPr>
              <a:t>środowisk</a:t>
            </a:r>
            <a:r>
              <a:rPr lang="en-US" altLang="pl-PL" sz="2400" dirty="0">
                <a:latin typeface="+mj-lt"/>
              </a:rPr>
              <a:t> </a:t>
            </a:r>
            <a:r>
              <a:rPr lang="en-US" altLang="pl-PL" sz="2400" dirty="0" err="1">
                <a:latin typeface="+mj-lt"/>
              </a:rPr>
              <a:t>społecznych</a:t>
            </a:r>
            <a:r>
              <a:rPr lang="en-US" altLang="pl-PL" sz="2400" dirty="0">
                <a:latin typeface="+mj-lt"/>
              </a:rPr>
              <a:t>  w </a:t>
            </a:r>
            <a:r>
              <a:rPr lang="en-US" altLang="pl-PL" sz="2400" dirty="0" err="1">
                <a:latin typeface="+mj-lt"/>
              </a:rPr>
              <a:t>gminie</a:t>
            </a:r>
            <a:r>
              <a:rPr lang="en-US" altLang="pl-PL" sz="2400" dirty="0">
                <a:latin typeface="+mj-lt"/>
              </a:rPr>
              <a:t>, </a:t>
            </a:r>
            <a:r>
              <a:rPr lang="en-US" altLang="pl-PL" sz="2400" dirty="0" err="1">
                <a:latin typeface="+mj-lt"/>
              </a:rPr>
              <a:t>powiecie</a:t>
            </a:r>
            <a:r>
              <a:rPr lang="en-US" altLang="pl-PL" sz="2400" dirty="0">
                <a:latin typeface="+mj-lt"/>
              </a:rPr>
              <a:t>, </a:t>
            </a:r>
            <a:r>
              <a:rPr lang="en-US" altLang="pl-PL" sz="2400" dirty="0" err="1">
                <a:latin typeface="+mj-lt"/>
              </a:rPr>
              <a:t>województwie</a:t>
            </a:r>
            <a:r>
              <a:rPr lang="en-US" altLang="pl-PL" sz="2400" dirty="0">
                <a:latin typeface="+mj-lt"/>
              </a:rPr>
              <a:t> </a:t>
            </a:r>
            <a:r>
              <a:rPr lang="en-US" altLang="pl-PL" sz="2400" dirty="0" err="1">
                <a:latin typeface="+mj-lt"/>
              </a:rPr>
              <a:t>przy</a:t>
            </a:r>
            <a:r>
              <a:rPr lang="en-US" altLang="pl-PL" sz="2400" dirty="0">
                <a:latin typeface="+mj-lt"/>
              </a:rPr>
              <a:t>  </a:t>
            </a:r>
            <a:r>
              <a:rPr lang="en-US" altLang="pl-PL" sz="2400" dirty="0" err="1">
                <a:latin typeface="+mj-lt"/>
              </a:rPr>
              <a:t>wspólnym</a:t>
            </a:r>
            <a:r>
              <a:rPr lang="en-US" altLang="pl-PL" sz="2400" dirty="0">
                <a:latin typeface="+mj-lt"/>
              </a:rPr>
              <a:t> </a:t>
            </a:r>
            <a:r>
              <a:rPr lang="en-US" altLang="pl-PL" sz="2400" dirty="0" err="1">
                <a:latin typeface="+mj-lt"/>
              </a:rPr>
              <a:t>określeniu</a:t>
            </a:r>
            <a:r>
              <a:rPr lang="en-US" altLang="pl-PL" sz="2400" dirty="0">
                <a:latin typeface="+mj-lt"/>
              </a:rPr>
              <a:t> </a:t>
            </a:r>
            <a:r>
              <a:rPr lang="en-US" altLang="pl-PL" sz="2400" dirty="0" err="1">
                <a:latin typeface="+mj-lt"/>
              </a:rPr>
              <a:t>problemów</a:t>
            </a:r>
            <a:r>
              <a:rPr lang="en-US" altLang="pl-PL" sz="2400" dirty="0">
                <a:latin typeface="+mj-lt"/>
              </a:rPr>
              <a:t> </a:t>
            </a:r>
            <a:r>
              <a:rPr lang="en-US" altLang="pl-PL" sz="2400" dirty="0" err="1">
                <a:latin typeface="+mj-lt"/>
              </a:rPr>
              <a:t>społecznych</a:t>
            </a:r>
            <a:r>
              <a:rPr lang="en-US" altLang="pl-PL" sz="2400" dirty="0">
                <a:latin typeface="+mj-lt"/>
              </a:rPr>
              <a:t> </a:t>
            </a:r>
            <a:r>
              <a:rPr lang="en-US" altLang="pl-PL" sz="2400" dirty="0" err="1">
                <a:latin typeface="+mj-lt"/>
              </a:rPr>
              <a:t>dotyczących</a:t>
            </a:r>
            <a:r>
              <a:rPr lang="en-US" altLang="pl-PL" sz="2400" dirty="0">
                <a:latin typeface="+mj-lt"/>
              </a:rPr>
              <a:t> </a:t>
            </a:r>
            <a:r>
              <a:rPr lang="en-US" altLang="pl-PL" sz="2400" dirty="0" err="1">
                <a:latin typeface="+mj-lt"/>
              </a:rPr>
              <a:t>mieszkańców</a:t>
            </a:r>
            <a:r>
              <a:rPr lang="en-US" altLang="pl-PL" sz="2400" dirty="0">
                <a:latin typeface="+mj-lt"/>
              </a:rPr>
              <a:t> </a:t>
            </a:r>
            <a:r>
              <a:rPr lang="en-US" altLang="pl-PL" sz="2400" dirty="0" err="1">
                <a:latin typeface="+mj-lt"/>
              </a:rPr>
              <a:t>gminy</a:t>
            </a:r>
            <a:r>
              <a:rPr lang="en-US" altLang="pl-PL" sz="2400" dirty="0">
                <a:latin typeface="+mj-lt"/>
              </a:rPr>
              <a:t>/</a:t>
            </a:r>
            <a:r>
              <a:rPr lang="en-US" altLang="pl-PL" sz="2400" dirty="0" err="1">
                <a:latin typeface="+mj-lt"/>
              </a:rPr>
              <a:t>powiatu</a:t>
            </a:r>
            <a:r>
              <a:rPr lang="en-US" altLang="pl-PL" sz="2400" dirty="0">
                <a:latin typeface="+mj-lt"/>
              </a:rPr>
              <a:t>/</a:t>
            </a:r>
            <a:r>
              <a:rPr lang="en-US" altLang="pl-PL" sz="2400" dirty="0" err="1">
                <a:latin typeface="+mj-lt"/>
              </a:rPr>
              <a:t>regionu</a:t>
            </a:r>
            <a:r>
              <a:rPr lang="en-US" altLang="pl-PL" sz="2400" dirty="0">
                <a:latin typeface="+mj-lt"/>
              </a:rPr>
              <a:t> </a:t>
            </a:r>
          </a:p>
          <a:p>
            <a:endParaRPr lang="en-US" altLang="pl-PL" sz="2400" dirty="0">
              <a:latin typeface="+mj-lt"/>
            </a:endParaRPr>
          </a:p>
          <a:p>
            <a:r>
              <a:rPr lang="en-US" altLang="pl-PL" sz="2400" dirty="0" err="1">
                <a:latin typeface="+mj-lt"/>
              </a:rPr>
              <a:t>na</a:t>
            </a:r>
            <a:r>
              <a:rPr lang="en-US" altLang="pl-PL" sz="2400" dirty="0">
                <a:latin typeface="+mj-lt"/>
              </a:rPr>
              <a:t>  </a:t>
            </a:r>
            <a:r>
              <a:rPr lang="en-US" altLang="pl-PL" sz="2400" dirty="0" err="1">
                <a:latin typeface="+mj-lt"/>
              </a:rPr>
              <a:t>wspólne</a:t>
            </a:r>
            <a:r>
              <a:rPr lang="en-US" altLang="pl-PL" sz="2400" dirty="0">
                <a:latin typeface="+mj-lt"/>
              </a:rPr>
              <a:t> </a:t>
            </a:r>
            <a:r>
              <a:rPr lang="en-US" altLang="pl-PL" sz="2400" dirty="0" err="1">
                <a:latin typeface="+mj-lt"/>
              </a:rPr>
              <a:t>prognozowanie</a:t>
            </a:r>
            <a:r>
              <a:rPr lang="en-US" altLang="pl-PL" sz="2400" dirty="0">
                <a:latin typeface="+mj-lt"/>
              </a:rPr>
              <a:t> </a:t>
            </a:r>
            <a:r>
              <a:rPr lang="en-US" altLang="pl-PL" sz="2400" dirty="0" err="1">
                <a:latin typeface="+mj-lt"/>
              </a:rPr>
              <a:t>rozwiązań</a:t>
            </a:r>
            <a:r>
              <a:rPr lang="en-US" altLang="pl-PL" sz="2400" dirty="0">
                <a:latin typeface="+mj-lt"/>
              </a:rPr>
              <a:t> </a:t>
            </a:r>
            <a:r>
              <a:rPr lang="en-US" altLang="pl-PL" sz="2400" dirty="0" err="1">
                <a:latin typeface="+mj-lt"/>
              </a:rPr>
              <a:t>i</a:t>
            </a:r>
            <a:r>
              <a:rPr lang="en-US" altLang="pl-PL" sz="2400" dirty="0">
                <a:latin typeface="+mj-lt"/>
              </a:rPr>
              <a:t> </a:t>
            </a:r>
            <a:r>
              <a:rPr lang="en-US" altLang="pl-PL" sz="2400" dirty="0" err="1">
                <a:latin typeface="+mj-lt"/>
              </a:rPr>
              <a:t>metod</a:t>
            </a:r>
            <a:r>
              <a:rPr lang="en-US" altLang="pl-PL" sz="2400" dirty="0">
                <a:latin typeface="+mj-lt"/>
              </a:rPr>
              <a:t> </a:t>
            </a:r>
            <a:r>
              <a:rPr lang="en-US" altLang="pl-PL" sz="2400" dirty="0" err="1">
                <a:latin typeface="+mj-lt"/>
              </a:rPr>
              <a:t>oraz</a:t>
            </a:r>
            <a:r>
              <a:rPr lang="en-US" altLang="pl-PL" sz="2400" dirty="0">
                <a:latin typeface="+mj-lt"/>
              </a:rPr>
              <a:t> </a:t>
            </a:r>
            <a:r>
              <a:rPr lang="en-US" altLang="pl-PL" sz="2400" dirty="0" err="1">
                <a:latin typeface="+mj-lt"/>
              </a:rPr>
              <a:t>środków</a:t>
            </a:r>
            <a:r>
              <a:rPr lang="en-US" altLang="pl-PL" sz="2400" dirty="0">
                <a:latin typeface="+mj-lt"/>
              </a:rPr>
              <a:t> </a:t>
            </a:r>
            <a:r>
              <a:rPr lang="en-US" altLang="pl-PL" sz="2400" dirty="0" err="1">
                <a:latin typeface="+mj-lt"/>
              </a:rPr>
              <a:t>finansowych</a:t>
            </a:r>
            <a:r>
              <a:rPr lang="en-US" altLang="pl-PL" sz="2400" dirty="0">
                <a:latin typeface="+mj-lt"/>
              </a:rPr>
              <a:t> w </a:t>
            </a:r>
            <a:r>
              <a:rPr lang="en-US" altLang="pl-PL" sz="2400" dirty="0" err="1">
                <a:latin typeface="+mj-lt"/>
              </a:rPr>
              <a:t>celu</a:t>
            </a:r>
            <a:r>
              <a:rPr lang="en-US" altLang="pl-PL" sz="2400" dirty="0">
                <a:latin typeface="+mj-lt"/>
              </a:rPr>
              <a:t> ich </a:t>
            </a:r>
            <a:r>
              <a:rPr lang="en-US" altLang="pl-PL" sz="2400" dirty="0" err="1">
                <a:latin typeface="+mj-lt"/>
              </a:rPr>
              <a:t>całkowitego</a:t>
            </a:r>
            <a:r>
              <a:rPr lang="en-US" altLang="pl-PL" sz="2400" dirty="0">
                <a:latin typeface="+mj-lt"/>
              </a:rPr>
              <a:t> </a:t>
            </a:r>
            <a:r>
              <a:rPr lang="en-US" altLang="pl-PL" sz="2400" dirty="0" err="1">
                <a:latin typeface="+mj-lt"/>
              </a:rPr>
              <a:t>rozwiązania</a:t>
            </a:r>
            <a:r>
              <a:rPr lang="en-US" altLang="pl-PL" sz="2400" dirty="0">
                <a:latin typeface="+mj-lt"/>
              </a:rPr>
              <a:t> </a:t>
            </a:r>
            <a:r>
              <a:rPr lang="en-US" altLang="pl-PL" sz="2400" dirty="0" err="1">
                <a:latin typeface="+mj-lt"/>
              </a:rPr>
              <a:t>lub</a:t>
            </a:r>
            <a:r>
              <a:rPr lang="en-US" altLang="pl-PL" sz="2400" dirty="0">
                <a:latin typeface="+mj-lt"/>
              </a:rPr>
              <a:t> </a:t>
            </a:r>
            <a:r>
              <a:rPr lang="en-US" altLang="pl-PL" sz="2400" dirty="0" err="1">
                <a:latin typeface="+mj-lt"/>
              </a:rPr>
              <a:t>złagodzenia</a:t>
            </a:r>
            <a:r>
              <a:rPr lang="en-US" altLang="pl-PL" sz="2400" dirty="0">
                <a:latin typeface="+mj-lt"/>
              </a:rPr>
              <a:t> ich </a:t>
            </a:r>
            <a:r>
              <a:rPr lang="en-US" altLang="pl-PL" sz="2400" dirty="0" err="1">
                <a:latin typeface="+mj-lt"/>
              </a:rPr>
              <a:t>przyczyn</a:t>
            </a:r>
            <a:r>
              <a:rPr lang="en-US" altLang="pl-PL" sz="2400" dirty="0">
                <a:latin typeface="+mj-lt"/>
              </a:rPr>
              <a:t>. </a:t>
            </a:r>
          </a:p>
          <a:p>
            <a:pPr>
              <a:spcAft>
                <a:spcPct val="40000"/>
              </a:spcAft>
            </a:pPr>
            <a:endParaRPr lang="en-US" altLang="pl-PL" sz="2400" dirty="0"/>
          </a:p>
        </p:txBody>
      </p:sp>
      <p:cxnSp>
        <p:nvCxnSpPr>
          <p:cNvPr id="21531" name="Straight Connector 21530">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74217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168" name="Rectangle 6150">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69" name="Freeform: Shape 6152">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170" name="Arc 6154">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6146" name="Rectangle 3">
            <a:extLst>
              <a:ext uri="{FF2B5EF4-FFF2-40B4-BE49-F238E27FC236}">
                <a16:creationId xmlns:a16="http://schemas.microsoft.com/office/drawing/2014/main" id="{A31BC980-FA96-6CDF-8295-D6F57BFDD1C8}"/>
              </a:ext>
            </a:extLst>
          </p:cNvPr>
          <p:cNvSpPr>
            <a:spLocks noGrp="1" noChangeArrowheads="1"/>
          </p:cNvSpPr>
          <p:nvPr>
            <p:ph type="body" idx="4294967295"/>
          </p:nvPr>
        </p:nvSpPr>
        <p:spPr>
          <a:xfrm>
            <a:off x="657225" y="985838"/>
            <a:ext cx="10696575" cy="5191125"/>
          </a:xfrm>
        </p:spPr>
        <p:txBody>
          <a:bodyPr vert="horz" lIns="91440" tIns="45720" rIns="91440" bIns="45720" rtlCol="0">
            <a:normAutofit/>
          </a:bodyPr>
          <a:lstStyle/>
          <a:p>
            <a:pPr marL="0" indent="0">
              <a:spcBef>
                <a:spcPct val="0"/>
              </a:spcBef>
              <a:buNone/>
            </a:pPr>
            <a:r>
              <a:rPr lang="en-US" altLang="pl-PL" sz="2400" dirty="0" err="1">
                <a:latin typeface="+mj-lt"/>
              </a:rPr>
              <a:t>Wspólna</a:t>
            </a:r>
            <a:r>
              <a:rPr lang="en-US" altLang="pl-PL" sz="2400" dirty="0">
                <a:latin typeface="+mj-lt"/>
              </a:rPr>
              <a:t> </a:t>
            </a:r>
            <a:r>
              <a:rPr lang="en-US" altLang="pl-PL" sz="2400" dirty="0" err="1">
                <a:latin typeface="+mj-lt"/>
              </a:rPr>
              <a:t>diagnoza</a:t>
            </a:r>
            <a:r>
              <a:rPr lang="en-US" altLang="pl-PL" sz="2400" dirty="0">
                <a:latin typeface="+mj-lt"/>
              </a:rPr>
              <a:t> </a:t>
            </a:r>
            <a:r>
              <a:rPr lang="en-US" altLang="pl-PL" sz="2400" dirty="0" err="1">
                <a:latin typeface="+mj-lt"/>
              </a:rPr>
              <a:t>problemów</a:t>
            </a:r>
            <a:r>
              <a:rPr lang="en-US" altLang="pl-PL" sz="2400" dirty="0">
                <a:latin typeface="+mj-lt"/>
              </a:rPr>
              <a:t> </a:t>
            </a:r>
            <a:r>
              <a:rPr lang="en-US" altLang="pl-PL" sz="2400" dirty="0" err="1">
                <a:latin typeface="+mj-lt"/>
              </a:rPr>
              <a:t>społecznych</a:t>
            </a:r>
            <a:r>
              <a:rPr lang="en-US" altLang="pl-PL" sz="2400" dirty="0">
                <a:latin typeface="+mj-lt"/>
              </a:rPr>
              <a:t> – </a:t>
            </a:r>
            <a:r>
              <a:rPr lang="en-US" altLang="pl-PL" sz="2400" dirty="0" err="1">
                <a:latin typeface="+mj-lt"/>
              </a:rPr>
              <a:t>dokonywana</a:t>
            </a:r>
            <a:r>
              <a:rPr lang="en-US" altLang="pl-PL" sz="2400" dirty="0">
                <a:latin typeface="+mj-lt"/>
              </a:rPr>
              <a:t> </a:t>
            </a:r>
            <a:r>
              <a:rPr lang="en-US" altLang="pl-PL" sz="2400" dirty="0" err="1">
                <a:latin typeface="+mj-lt"/>
              </a:rPr>
              <a:t>przy</a:t>
            </a:r>
            <a:r>
              <a:rPr lang="en-US" altLang="pl-PL" sz="2400" dirty="0">
                <a:latin typeface="+mj-lt"/>
              </a:rPr>
              <a:t> </a:t>
            </a:r>
            <a:r>
              <a:rPr lang="en-US" altLang="pl-PL" sz="2400" dirty="0" err="1">
                <a:latin typeface="+mj-lt"/>
              </a:rPr>
              <a:t>pomocy</a:t>
            </a:r>
            <a:r>
              <a:rPr lang="en-US" altLang="pl-PL" sz="2400" dirty="0">
                <a:latin typeface="+mj-lt"/>
              </a:rPr>
              <a:t> </a:t>
            </a:r>
            <a:r>
              <a:rPr lang="en-US" altLang="pl-PL" sz="2400" dirty="0" err="1">
                <a:latin typeface="+mj-lt"/>
              </a:rPr>
              <a:t>różnych</a:t>
            </a:r>
            <a:r>
              <a:rPr lang="en-US" altLang="pl-PL" sz="2400" dirty="0">
                <a:latin typeface="+mj-lt"/>
              </a:rPr>
              <a:t> </a:t>
            </a:r>
            <a:r>
              <a:rPr lang="en-US" altLang="pl-PL" sz="2400" dirty="0" err="1">
                <a:latin typeface="+mj-lt"/>
              </a:rPr>
              <a:t>sektorów</a:t>
            </a:r>
            <a:r>
              <a:rPr lang="en-US" altLang="pl-PL" sz="2400" dirty="0">
                <a:latin typeface="+mj-lt"/>
              </a:rPr>
              <a:t>:</a:t>
            </a:r>
          </a:p>
          <a:p>
            <a:pPr marL="0">
              <a:spcBef>
                <a:spcPct val="0"/>
              </a:spcBef>
            </a:pPr>
            <a:endParaRPr lang="en-US" altLang="pl-PL" sz="2400" dirty="0">
              <a:latin typeface="+mj-lt"/>
            </a:endParaRPr>
          </a:p>
          <a:p>
            <a:pPr marL="0">
              <a:spcBef>
                <a:spcPct val="0"/>
              </a:spcBef>
              <a:spcAft>
                <a:spcPts val="1200"/>
              </a:spcAft>
            </a:pPr>
            <a:r>
              <a:rPr lang="en-US" altLang="pl-PL" sz="2400" dirty="0" err="1">
                <a:latin typeface="+mj-lt"/>
              </a:rPr>
              <a:t>samorządu</a:t>
            </a:r>
            <a:r>
              <a:rPr lang="en-US" altLang="pl-PL" sz="2400" dirty="0">
                <a:latin typeface="+mj-lt"/>
              </a:rPr>
              <a:t> </a:t>
            </a:r>
            <a:r>
              <a:rPr lang="en-US" altLang="pl-PL" sz="2400" dirty="0" err="1">
                <a:latin typeface="+mj-lt"/>
              </a:rPr>
              <a:t>terytorialnego</a:t>
            </a:r>
            <a:r>
              <a:rPr lang="en-US" altLang="pl-PL" sz="2400" dirty="0">
                <a:latin typeface="+mj-lt"/>
              </a:rPr>
              <a:t> </a:t>
            </a:r>
            <a:r>
              <a:rPr lang="en-US" altLang="pl-PL" sz="2400" dirty="0" err="1">
                <a:latin typeface="+mj-lt"/>
              </a:rPr>
              <a:t>i</a:t>
            </a:r>
            <a:r>
              <a:rPr lang="en-US" altLang="pl-PL" sz="2400" dirty="0">
                <a:latin typeface="+mj-lt"/>
              </a:rPr>
              <a:t> </a:t>
            </a:r>
            <a:r>
              <a:rPr lang="en-US" altLang="pl-PL" sz="2400" dirty="0" err="1">
                <a:latin typeface="+mj-lt"/>
              </a:rPr>
              <a:t>jego</a:t>
            </a:r>
            <a:r>
              <a:rPr lang="en-US" altLang="pl-PL" sz="2400" dirty="0">
                <a:latin typeface="+mj-lt"/>
              </a:rPr>
              <a:t> </a:t>
            </a:r>
            <a:r>
              <a:rPr lang="en-US" altLang="pl-PL" sz="2400" dirty="0" err="1">
                <a:latin typeface="+mj-lt"/>
              </a:rPr>
              <a:t>jednostek</a:t>
            </a:r>
            <a:r>
              <a:rPr lang="en-US" altLang="pl-PL" sz="2400" dirty="0">
                <a:latin typeface="+mj-lt"/>
              </a:rPr>
              <a:t> </a:t>
            </a:r>
            <a:r>
              <a:rPr lang="en-US" altLang="pl-PL" sz="2400" dirty="0" err="1">
                <a:latin typeface="+mj-lt"/>
              </a:rPr>
              <a:t>organizacyjnych</a:t>
            </a:r>
            <a:r>
              <a:rPr lang="en-US" altLang="pl-PL" sz="2400" dirty="0">
                <a:latin typeface="+mj-lt"/>
              </a:rPr>
              <a:t>, </a:t>
            </a:r>
          </a:p>
          <a:p>
            <a:pPr marL="0">
              <a:spcBef>
                <a:spcPct val="0"/>
              </a:spcBef>
              <a:spcAft>
                <a:spcPts val="1200"/>
              </a:spcAft>
            </a:pPr>
            <a:r>
              <a:rPr lang="en-US" altLang="pl-PL" sz="2400" dirty="0" err="1">
                <a:latin typeface="+mj-lt"/>
              </a:rPr>
              <a:t>przedsiębiorców</a:t>
            </a:r>
            <a:r>
              <a:rPr lang="en-US" altLang="pl-PL" sz="2400" dirty="0">
                <a:latin typeface="+mj-lt"/>
              </a:rPr>
              <a:t>, </a:t>
            </a:r>
          </a:p>
          <a:p>
            <a:pPr marL="0">
              <a:spcBef>
                <a:spcPct val="0"/>
              </a:spcBef>
              <a:spcAft>
                <a:spcPts val="1200"/>
              </a:spcAft>
            </a:pPr>
            <a:r>
              <a:rPr lang="en-US" altLang="pl-PL" sz="2400" dirty="0" err="1">
                <a:latin typeface="+mj-lt"/>
              </a:rPr>
              <a:t>organizacji</a:t>
            </a:r>
            <a:r>
              <a:rPr lang="en-US" altLang="pl-PL" sz="2400" dirty="0">
                <a:latin typeface="+mj-lt"/>
              </a:rPr>
              <a:t> </a:t>
            </a:r>
            <a:r>
              <a:rPr lang="en-US" altLang="pl-PL" sz="2400" dirty="0" err="1">
                <a:latin typeface="+mj-lt"/>
              </a:rPr>
              <a:t>pozarządowych</a:t>
            </a:r>
            <a:r>
              <a:rPr lang="en-US" altLang="pl-PL" sz="2400" dirty="0">
                <a:latin typeface="+mj-lt"/>
              </a:rPr>
              <a:t>, </a:t>
            </a:r>
          </a:p>
          <a:p>
            <a:pPr marL="0">
              <a:spcBef>
                <a:spcPct val="0"/>
              </a:spcBef>
            </a:pPr>
            <a:r>
              <a:rPr lang="en-US" altLang="pl-PL" sz="2400" dirty="0" err="1">
                <a:latin typeface="+mj-lt"/>
              </a:rPr>
              <a:t>przedstawicieli</a:t>
            </a:r>
            <a:r>
              <a:rPr lang="en-US" altLang="pl-PL" sz="2400" dirty="0">
                <a:latin typeface="+mj-lt"/>
              </a:rPr>
              <a:t> </a:t>
            </a:r>
            <a:r>
              <a:rPr lang="en-US" altLang="pl-PL" sz="2400" dirty="0" err="1">
                <a:latin typeface="+mj-lt"/>
              </a:rPr>
              <a:t>infrastruktury</a:t>
            </a:r>
            <a:r>
              <a:rPr lang="en-US" altLang="pl-PL" sz="2400" dirty="0">
                <a:latin typeface="+mj-lt"/>
              </a:rPr>
              <a:t> </a:t>
            </a:r>
            <a:r>
              <a:rPr lang="en-US" altLang="pl-PL" sz="2400" dirty="0" err="1">
                <a:latin typeface="+mj-lt"/>
              </a:rPr>
              <a:t>społecznej</a:t>
            </a:r>
            <a:r>
              <a:rPr lang="en-US" altLang="pl-PL" sz="2400" dirty="0">
                <a:latin typeface="+mj-lt"/>
              </a:rPr>
              <a:t> </a:t>
            </a:r>
            <a:r>
              <a:rPr lang="en-US" altLang="pl-PL" sz="2400" dirty="0" err="1">
                <a:latin typeface="+mj-lt"/>
              </a:rPr>
              <a:t>i</a:t>
            </a:r>
            <a:r>
              <a:rPr lang="en-US" altLang="pl-PL" sz="2400" dirty="0">
                <a:latin typeface="+mj-lt"/>
              </a:rPr>
              <a:t> </a:t>
            </a:r>
            <a:r>
              <a:rPr lang="en-US" altLang="pl-PL" sz="2400" dirty="0" err="1">
                <a:latin typeface="+mj-lt"/>
              </a:rPr>
              <a:t>gospodarczej</a:t>
            </a:r>
            <a:r>
              <a:rPr lang="en-US" altLang="pl-PL" sz="2400" dirty="0">
                <a:latin typeface="+mj-lt"/>
              </a:rPr>
              <a:t> </a:t>
            </a:r>
          </a:p>
          <a:p>
            <a:pPr marL="0">
              <a:spcBef>
                <a:spcPct val="0"/>
              </a:spcBef>
            </a:pPr>
            <a:endParaRPr lang="en-US" altLang="pl-PL" sz="2400" dirty="0">
              <a:latin typeface="+mj-lt"/>
            </a:endParaRPr>
          </a:p>
          <a:p>
            <a:pPr marL="0" indent="0">
              <a:buNone/>
            </a:pPr>
            <a:r>
              <a:rPr lang="en-US" altLang="pl-PL" sz="2400" dirty="0" err="1">
                <a:latin typeface="+mj-lt"/>
              </a:rPr>
              <a:t>znacząco</a:t>
            </a:r>
            <a:r>
              <a:rPr lang="en-US" altLang="pl-PL" sz="2400" dirty="0">
                <a:latin typeface="+mj-lt"/>
              </a:rPr>
              <a:t> </a:t>
            </a:r>
            <a:r>
              <a:rPr lang="en-US" altLang="pl-PL" sz="2400" dirty="0" err="1">
                <a:latin typeface="+mj-lt"/>
              </a:rPr>
              <a:t>wpływa</a:t>
            </a:r>
            <a:r>
              <a:rPr lang="en-US" altLang="pl-PL" sz="2400" dirty="0">
                <a:latin typeface="+mj-lt"/>
              </a:rPr>
              <a:t> </a:t>
            </a:r>
            <a:r>
              <a:rPr lang="en-US" altLang="pl-PL" sz="2400" dirty="0" err="1">
                <a:latin typeface="+mj-lt"/>
              </a:rPr>
              <a:t>na</a:t>
            </a:r>
            <a:r>
              <a:rPr lang="en-US" altLang="pl-PL" sz="2400" dirty="0">
                <a:latin typeface="+mj-lt"/>
              </a:rPr>
              <a:t> </a:t>
            </a:r>
            <a:r>
              <a:rPr lang="en-US" altLang="pl-PL" sz="2400" dirty="0" err="1">
                <a:latin typeface="+mj-lt"/>
              </a:rPr>
              <a:t>wysoką</a:t>
            </a:r>
            <a:r>
              <a:rPr lang="en-US" altLang="pl-PL" sz="2400" dirty="0">
                <a:latin typeface="+mj-lt"/>
              </a:rPr>
              <a:t> </a:t>
            </a:r>
            <a:r>
              <a:rPr lang="en-US" altLang="pl-PL" sz="2400" dirty="0" err="1">
                <a:latin typeface="+mj-lt"/>
              </a:rPr>
              <a:t>jakość</a:t>
            </a:r>
            <a:r>
              <a:rPr lang="en-US" altLang="pl-PL" sz="2400" dirty="0">
                <a:latin typeface="+mj-lt"/>
              </a:rPr>
              <a:t> </a:t>
            </a:r>
            <a:r>
              <a:rPr lang="en-US" altLang="pl-PL" sz="2400" dirty="0" err="1">
                <a:latin typeface="+mj-lt"/>
              </a:rPr>
              <a:t>realizowanej</a:t>
            </a:r>
            <a:r>
              <a:rPr lang="en-US" altLang="pl-PL" sz="2400" dirty="0">
                <a:latin typeface="+mj-lt"/>
              </a:rPr>
              <a:t> </a:t>
            </a:r>
            <a:r>
              <a:rPr lang="en-US" altLang="pl-PL" sz="2400" dirty="0" err="1">
                <a:latin typeface="+mj-lt"/>
              </a:rPr>
              <a:t>lokalnie</a:t>
            </a:r>
            <a:r>
              <a:rPr lang="en-US" altLang="pl-PL" sz="2400" dirty="0">
                <a:latin typeface="+mj-lt"/>
              </a:rPr>
              <a:t> </a:t>
            </a:r>
            <a:r>
              <a:rPr lang="en-US" altLang="pl-PL" sz="2400" dirty="0" err="1">
                <a:latin typeface="+mj-lt"/>
              </a:rPr>
              <a:t>polityki</a:t>
            </a:r>
            <a:r>
              <a:rPr lang="en-US" altLang="pl-PL" sz="2400" dirty="0">
                <a:latin typeface="+mj-lt"/>
              </a:rPr>
              <a:t> </a:t>
            </a:r>
            <a:r>
              <a:rPr lang="en-US" altLang="pl-PL" sz="2400" dirty="0" err="1">
                <a:latin typeface="+mj-lt"/>
              </a:rPr>
              <a:t>społecznej</a:t>
            </a:r>
            <a:r>
              <a:rPr lang="en-US" altLang="pl-PL" sz="2400" dirty="0">
                <a:latin typeface="+mj-lt"/>
              </a:rPr>
              <a:t> </a:t>
            </a:r>
            <a:r>
              <a:rPr lang="pl-PL" altLang="pl-PL" sz="2400" dirty="0">
                <a:latin typeface="+mj-lt"/>
              </a:rPr>
              <a:t>, </a:t>
            </a:r>
            <a:r>
              <a:rPr lang="en-US" altLang="pl-PL" sz="2400" dirty="0">
                <a:latin typeface="+mj-lt"/>
              </a:rPr>
              <a:t>a </a:t>
            </a:r>
            <a:r>
              <a:rPr lang="en-US" altLang="pl-PL" sz="2400" dirty="0" err="1">
                <a:latin typeface="+mj-lt"/>
              </a:rPr>
              <a:t>także</a:t>
            </a:r>
            <a:r>
              <a:rPr lang="en-US" altLang="pl-PL" sz="2400" dirty="0">
                <a:latin typeface="+mj-lt"/>
              </a:rPr>
              <a:t> </a:t>
            </a:r>
            <a:r>
              <a:rPr lang="en-US" altLang="pl-PL" sz="2400" dirty="0" err="1">
                <a:latin typeface="+mj-lt"/>
              </a:rPr>
              <a:t>świadczy</a:t>
            </a:r>
            <a:r>
              <a:rPr lang="en-US" altLang="pl-PL" sz="2400" dirty="0">
                <a:latin typeface="+mj-lt"/>
              </a:rPr>
              <a:t> o </a:t>
            </a:r>
            <a:r>
              <a:rPr lang="en-US" altLang="pl-PL" sz="2400" dirty="0" err="1">
                <a:latin typeface="+mj-lt"/>
              </a:rPr>
              <a:t>wysokiej</a:t>
            </a:r>
            <a:r>
              <a:rPr lang="en-US" altLang="pl-PL" sz="2400" dirty="0">
                <a:latin typeface="+mj-lt"/>
              </a:rPr>
              <a:t> </a:t>
            </a:r>
            <a:r>
              <a:rPr lang="en-US" altLang="pl-PL" sz="2400" dirty="0" err="1">
                <a:latin typeface="+mj-lt"/>
              </a:rPr>
              <a:t>świadomości</a:t>
            </a:r>
            <a:r>
              <a:rPr lang="en-US" altLang="pl-PL" sz="2400" dirty="0">
                <a:latin typeface="+mj-lt"/>
              </a:rPr>
              <a:t> </a:t>
            </a:r>
            <a:r>
              <a:rPr lang="en-US" altLang="pl-PL" sz="2400" dirty="0" err="1">
                <a:latin typeface="+mj-lt"/>
              </a:rPr>
              <a:t>obywatelskiej</a:t>
            </a:r>
            <a:r>
              <a:rPr lang="en-US" altLang="pl-PL" sz="2400" dirty="0">
                <a:latin typeface="+mj-lt"/>
              </a:rPr>
              <a:t> </a:t>
            </a:r>
            <a:r>
              <a:rPr lang="en-US" altLang="pl-PL" sz="2400" dirty="0" err="1">
                <a:latin typeface="+mj-lt"/>
              </a:rPr>
              <a:t>mieszkańców</a:t>
            </a:r>
            <a:r>
              <a:rPr lang="en-US" altLang="pl-PL" sz="2400" dirty="0">
                <a:latin typeface="+mj-lt"/>
              </a:rPr>
              <a:t> </a:t>
            </a:r>
            <a:r>
              <a:rPr lang="en-US" altLang="pl-PL" sz="2400" dirty="0" err="1">
                <a:latin typeface="+mj-lt"/>
              </a:rPr>
              <a:t>tego</a:t>
            </a:r>
            <a:r>
              <a:rPr lang="en-US" altLang="pl-PL" sz="2400" dirty="0">
                <a:latin typeface="+mj-lt"/>
              </a:rPr>
              <a:t> </a:t>
            </a:r>
            <a:r>
              <a:rPr lang="en-US" altLang="pl-PL" sz="2400" dirty="0" err="1">
                <a:latin typeface="+mj-lt"/>
              </a:rPr>
              <a:t>obszaru</a:t>
            </a:r>
            <a:r>
              <a:rPr lang="en-US" altLang="pl-PL" sz="2400" dirty="0">
                <a:latin typeface="+mj-lt"/>
              </a:rPr>
              <a:t> </a:t>
            </a:r>
            <a:br>
              <a:rPr lang="en-US" altLang="pl-PL" sz="2400" dirty="0">
                <a:latin typeface="+mj-lt"/>
              </a:rPr>
            </a:br>
            <a:r>
              <a:rPr lang="en-US" altLang="pl-PL" sz="2400" dirty="0">
                <a:latin typeface="+mj-lt"/>
              </a:rPr>
              <a:t>w </a:t>
            </a:r>
            <a:r>
              <a:rPr lang="en-US" altLang="pl-PL" sz="2400" dirty="0" err="1">
                <a:latin typeface="+mj-lt"/>
              </a:rPr>
              <a:t>diagnozowaniu</a:t>
            </a:r>
            <a:r>
              <a:rPr lang="en-US" altLang="pl-PL" sz="2400" dirty="0">
                <a:latin typeface="+mj-lt"/>
              </a:rPr>
              <a:t> </a:t>
            </a:r>
            <a:r>
              <a:rPr lang="en-US" altLang="pl-PL" sz="2400" dirty="0" err="1">
                <a:latin typeface="+mj-lt"/>
              </a:rPr>
              <a:t>lokalnych</a:t>
            </a:r>
            <a:r>
              <a:rPr lang="en-US" altLang="pl-PL" sz="2400" dirty="0">
                <a:latin typeface="+mj-lt"/>
              </a:rPr>
              <a:t> </a:t>
            </a:r>
            <a:r>
              <a:rPr lang="en-US" altLang="pl-PL" sz="2400" dirty="0" err="1">
                <a:latin typeface="+mj-lt"/>
              </a:rPr>
              <a:t>problemów</a:t>
            </a:r>
            <a:r>
              <a:rPr lang="en-US" altLang="pl-PL" sz="2400" dirty="0">
                <a:latin typeface="+mj-lt"/>
              </a:rPr>
              <a:t> </a:t>
            </a:r>
            <a:r>
              <a:rPr lang="en-US" altLang="pl-PL" sz="2400" dirty="0" err="1">
                <a:latin typeface="+mj-lt"/>
              </a:rPr>
              <a:t>i</a:t>
            </a:r>
            <a:r>
              <a:rPr lang="en-US" altLang="pl-PL" sz="2400" dirty="0">
                <a:latin typeface="+mj-lt"/>
              </a:rPr>
              <a:t> </a:t>
            </a:r>
            <a:r>
              <a:rPr lang="en-US" altLang="pl-PL" sz="2400" dirty="0" err="1">
                <a:latin typeface="+mj-lt"/>
              </a:rPr>
              <a:t>potrzeb</a:t>
            </a:r>
            <a:r>
              <a:rPr lang="en-US" altLang="pl-PL" sz="2400" dirty="0">
                <a:latin typeface="+mj-lt"/>
              </a:rPr>
              <a:t> </a:t>
            </a:r>
            <a:r>
              <a:rPr lang="en-US" altLang="pl-PL" sz="2400" dirty="0" err="1">
                <a:latin typeface="+mj-lt"/>
              </a:rPr>
              <a:t>oraz</a:t>
            </a:r>
            <a:r>
              <a:rPr lang="en-US" altLang="pl-PL" sz="2400" dirty="0">
                <a:latin typeface="+mj-lt"/>
              </a:rPr>
              <a:t> </a:t>
            </a:r>
            <a:r>
              <a:rPr lang="en-US" altLang="pl-PL" sz="2400" dirty="0" err="1">
                <a:latin typeface="+mj-lt"/>
              </a:rPr>
              <a:t>społecznie</a:t>
            </a:r>
            <a:r>
              <a:rPr lang="en-US" altLang="pl-PL" sz="2400" dirty="0">
                <a:latin typeface="+mj-lt"/>
              </a:rPr>
              <a:t> </a:t>
            </a:r>
            <a:r>
              <a:rPr lang="en-US" altLang="pl-PL" sz="2400" dirty="0" err="1">
                <a:latin typeface="+mj-lt"/>
              </a:rPr>
              <a:t>akceptowanych</a:t>
            </a:r>
            <a:r>
              <a:rPr lang="en-US" altLang="pl-PL" sz="2400" dirty="0">
                <a:latin typeface="+mj-lt"/>
              </a:rPr>
              <a:t> </a:t>
            </a:r>
            <a:r>
              <a:rPr lang="en-US" altLang="pl-PL" sz="2400" dirty="0" err="1">
                <a:latin typeface="+mj-lt"/>
              </a:rPr>
              <a:t>rozwiązań</a:t>
            </a:r>
            <a:r>
              <a:rPr lang="en-US" altLang="pl-PL" sz="2400" dirty="0">
                <a:latin typeface="+mj-lt"/>
              </a:rPr>
              <a:t> </a:t>
            </a:r>
            <a:r>
              <a:rPr lang="en-US" altLang="pl-PL" sz="2400" dirty="0" err="1">
                <a:latin typeface="+mj-lt"/>
              </a:rPr>
              <a:t>problemów</a:t>
            </a:r>
            <a:r>
              <a:rPr lang="en-US" altLang="pl-PL" sz="2400" dirty="0">
                <a:latin typeface="+mj-lt"/>
              </a:rPr>
              <a:t> </a:t>
            </a:r>
            <a:r>
              <a:rPr lang="en-US" altLang="pl-PL" sz="2400" dirty="0" err="1">
                <a:latin typeface="+mj-lt"/>
              </a:rPr>
              <a:t>społecznych</a:t>
            </a:r>
            <a:r>
              <a:rPr lang="en-US" altLang="pl-PL" sz="2400" dirty="0">
                <a:latin typeface="+mj-lt"/>
              </a:rPr>
              <a:t>.</a:t>
            </a:r>
          </a:p>
        </p:txBody>
      </p:sp>
    </p:spTree>
    <p:extLst>
      <p:ext uri="{BB962C8B-B14F-4D97-AF65-F5344CB8AC3E}">
        <p14:creationId xmlns:p14="http://schemas.microsoft.com/office/powerpoint/2010/main" val="1110250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08" name="Rectangle 3107">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10" name="Right Triangle 3109">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12" name="Rectangle 3111">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4" name="Rectangle 5">
            <a:extLst>
              <a:ext uri="{FF2B5EF4-FFF2-40B4-BE49-F238E27FC236}">
                <a16:creationId xmlns:a16="http://schemas.microsoft.com/office/drawing/2014/main" id="{43D70A97-3396-63B2-FD2A-B49B7054FC34}"/>
              </a:ext>
            </a:extLst>
          </p:cNvPr>
          <p:cNvSpPr>
            <a:spLocks noGrp="1" noChangeArrowheads="1"/>
          </p:cNvSpPr>
          <p:nvPr>
            <p:ph type="subTitle" idx="1"/>
          </p:nvPr>
        </p:nvSpPr>
        <p:spPr>
          <a:xfrm>
            <a:off x="1285241" y="1000126"/>
            <a:ext cx="10116184" cy="4895346"/>
          </a:xfrm>
        </p:spPr>
        <p:txBody>
          <a:bodyPr anchor="t">
            <a:normAutofit/>
          </a:bodyPr>
          <a:lstStyle/>
          <a:p>
            <a:pPr algn="l">
              <a:defRPr/>
            </a:pPr>
            <a:r>
              <a:rPr lang="pl-PL" sz="2000" b="1" dirty="0"/>
              <a:t>Dialog społeczny czyli konsultacje społeczne</a:t>
            </a:r>
          </a:p>
          <a:p>
            <a:pPr algn="l">
              <a:defRPr/>
            </a:pPr>
            <a:endParaRPr lang="pl-PL" sz="2000" dirty="0"/>
          </a:p>
          <a:p>
            <a:pPr algn="l">
              <a:defRPr/>
            </a:pPr>
            <a:r>
              <a:rPr lang="pl-PL" sz="2000" dirty="0"/>
              <a:t>Konsultacja społeczna – instytucja demokracji społecznej polegająca na wyrażaniu przez członków zbiorowości, mieszkańców opinii na temat przedstawionego zagadnienia.</a:t>
            </a:r>
          </a:p>
          <a:p>
            <a:pPr algn="l">
              <a:defRPr/>
            </a:pPr>
            <a:endParaRPr lang="pl-PL" sz="2000" dirty="0"/>
          </a:p>
          <a:p>
            <a:pPr algn="l">
              <a:defRPr/>
            </a:pPr>
            <a:r>
              <a:rPr lang="pl-PL" sz="2000" dirty="0"/>
              <a:t>Konsultacje społeczne to proces, w którym przedstawiciele władz (każdego szczebla: od lokalnych po centralne) przedstawiają obywatelom swoje plany dotyczące np. aktów prawnych (ich zmiany lub uchwalania nowych), inwestycji lub innych przedsięwzięć, które będą miały wpływ na życie codzienne i pracę obywateli.</a:t>
            </a:r>
          </a:p>
          <a:p>
            <a:pPr algn="l">
              <a:defRPr/>
            </a:pPr>
            <a:endParaRPr lang="pl-PL" sz="2000" dirty="0"/>
          </a:p>
          <a:p>
            <a:pPr algn="l">
              <a:defRPr/>
            </a:pPr>
            <a:r>
              <a:rPr lang="pl-PL" sz="2000" dirty="0"/>
              <a:t>Konsultacje nie ograniczają się jednak tylko do przedstawienia tych planów, ale także do wysłuchania opinii na ich temat, ich modyfikowania i informowania o ostatecznej decyzji.</a:t>
            </a:r>
          </a:p>
          <a:p>
            <a:pPr marL="342900" indent="-342900" algn="l">
              <a:spcBef>
                <a:spcPct val="35000"/>
              </a:spcBef>
              <a:spcAft>
                <a:spcPts val="1000"/>
              </a:spcAft>
              <a:defRPr/>
            </a:pPr>
            <a:endParaRPr lang="pl-PL" sz="600" dirty="0"/>
          </a:p>
        </p:txBody>
      </p:sp>
    </p:spTree>
    <p:extLst>
      <p:ext uri="{BB962C8B-B14F-4D97-AF65-F5344CB8AC3E}">
        <p14:creationId xmlns:p14="http://schemas.microsoft.com/office/powerpoint/2010/main" val="2184104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271" name="Rectangle 11270">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73" name="Right Triangle 11272">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75" name="Rectangle 11274">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66" name="Rectangle 5">
            <a:extLst>
              <a:ext uri="{FF2B5EF4-FFF2-40B4-BE49-F238E27FC236}">
                <a16:creationId xmlns:a16="http://schemas.microsoft.com/office/drawing/2014/main" id="{A273581B-90BE-0FB0-FE2A-479DC9C4EDB0}"/>
              </a:ext>
            </a:extLst>
          </p:cNvPr>
          <p:cNvSpPr>
            <a:spLocks noGrp="1" noChangeArrowheads="1"/>
          </p:cNvSpPr>
          <p:nvPr>
            <p:ph type="subTitle" idx="1"/>
          </p:nvPr>
        </p:nvSpPr>
        <p:spPr>
          <a:xfrm>
            <a:off x="1285241" y="857250"/>
            <a:ext cx="9544684" cy="5038221"/>
          </a:xfrm>
        </p:spPr>
        <p:txBody>
          <a:bodyPr anchor="t">
            <a:normAutofit fontScale="92500" lnSpcReduction="10000"/>
          </a:bodyPr>
          <a:lstStyle/>
          <a:p>
            <a:pPr algn="l"/>
            <a:endParaRPr lang="pl-PL" altLang="pl-PL" dirty="0"/>
          </a:p>
          <a:p>
            <a:pPr algn="l"/>
            <a:r>
              <a:rPr lang="pl-PL" altLang="pl-PL" dirty="0"/>
              <a:t>Konsultacje społeczne to sposób uzyskiwania opinii, stanowisk, propozycji itp. od instytucji i osób, których w pewien sposób dotkną, bezpośrednio lub pośrednio, skutki proponowanych przez administrację działań, zmian.</a:t>
            </a:r>
          </a:p>
          <a:p>
            <a:pPr algn="l"/>
            <a:endParaRPr lang="pl-PL" altLang="pl-PL" dirty="0"/>
          </a:p>
          <a:p>
            <a:pPr algn="l"/>
            <a:r>
              <a:rPr lang="pl-PL" altLang="pl-PL" dirty="0"/>
              <a:t>Proces konsultacji społecznych ma służyć:</a:t>
            </a:r>
          </a:p>
          <a:p>
            <a:pPr algn="l"/>
            <a:r>
              <a:rPr lang="pl-PL" altLang="pl-PL" dirty="0"/>
              <a:t>- informowaniu o zamierzenia/planach, zmianach</a:t>
            </a:r>
          </a:p>
          <a:p>
            <a:pPr algn="l"/>
            <a:r>
              <a:rPr lang="pl-PL" altLang="pl-PL" dirty="0"/>
              <a:t>- prezentacji poglądów na sposoby rozwiązania problemu,</a:t>
            </a:r>
          </a:p>
          <a:p>
            <a:pPr algn="l"/>
            <a:r>
              <a:rPr lang="pl-PL" altLang="pl-PL" dirty="0"/>
              <a:t>- wymianie opinii,</a:t>
            </a:r>
          </a:p>
          <a:p>
            <a:pPr algn="l">
              <a:buFontTx/>
              <a:buChar char="-"/>
            </a:pPr>
            <a:r>
              <a:rPr lang="pl-PL" altLang="pl-PL" dirty="0"/>
              <a:t> znajdowaniu rozwiązań i alternatywnych sposobów </a:t>
            </a:r>
            <a:br>
              <a:rPr lang="pl-PL" altLang="pl-PL" dirty="0"/>
            </a:br>
            <a:r>
              <a:rPr lang="pl-PL" altLang="pl-PL" dirty="0"/>
              <a:t>  realizacji rozwiązań .</a:t>
            </a:r>
          </a:p>
          <a:p>
            <a:pPr algn="l"/>
            <a:endParaRPr lang="pl-PL" altLang="pl-PL" dirty="0"/>
          </a:p>
          <a:p>
            <a:pPr algn="l"/>
            <a:r>
              <a:rPr lang="pl-PL" altLang="pl-PL" dirty="0"/>
              <a:t> </a:t>
            </a:r>
          </a:p>
          <a:p>
            <a:pPr algn="l"/>
            <a:r>
              <a:rPr lang="pl-PL" altLang="pl-PL" sz="600" dirty="0"/>
              <a:t> </a:t>
            </a:r>
          </a:p>
        </p:txBody>
      </p:sp>
    </p:spTree>
    <p:extLst>
      <p:ext uri="{BB962C8B-B14F-4D97-AF65-F5344CB8AC3E}">
        <p14:creationId xmlns:p14="http://schemas.microsoft.com/office/powerpoint/2010/main" val="2939711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11266">
                                            <p:txEl>
                                              <p:pRg st="1" end="1"/>
                                            </p:txEl>
                                          </p:spTgt>
                                        </p:tgtEl>
                                        <p:attrNameLst>
                                          <p:attrName>style.visibility</p:attrName>
                                        </p:attrNameLst>
                                      </p:cBhvr>
                                      <p:to>
                                        <p:strVal val="visible"/>
                                      </p:to>
                                    </p:set>
                                    <p:animEffect transition="in" filter="fade">
                                      <p:cBhvr>
                                        <p:cTn id="7" dur="400"/>
                                        <p:tgtEl>
                                          <p:spTgt spid="1126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2000"/>
                                  </p:stCondLst>
                                  <p:iterate type="lt">
                                    <p:tmPct val="10000"/>
                                  </p:iterate>
                                  <p:childTnLst>
                                    <p:set>
                                      <p:cBhvr>
                                        <p:cTn id="11" dur="1" fill="hold">
                                          <p:stCondLst>
                                            <p:cond delay="0"/>
                                          </p:stCondLst>
                                        </p:cTn>
                                        <p:tgtEl>
                                          <p:spTgt spid="11266">
                                            <p:txEl>
                                              <p:pRg st="3" end="3"/>
                                            </p:txEl>
                                          </p:spTgt>
                                        </p:tgtEl>
                                        <p:attrNameLst>
                                          <p:attrName>style.visibility</p:attrName>
                                        </p:attrNameLst>
                                      </p:cBhvr>
                                      <p:to>
                                        <p:strVal val="visible"/>
                                      </p:to>
                                    </p:set>
                                    <p:animEffect transition="in" filter="fade">
                                      <p:cBhvr>
                                        <p:cTn id="12" dur="400"/>
                                        <p:tgtEl>
                                          <p:spTgt spid="11266">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2000"/>
                                  </p:stCondLst>
                                  <p:iterate type="lt">
                                    <p:tmPct val="10000"/>
                                  </p:iterate>
                                  <p:childTnLst>
                                    <p:set>
                                      <p:cBhvr>
                                        <p:cTn id="16" dur="1" fill="hold">
                                          <p:stCondLst>
                                            <p:cond delay="0"/>
                                          </p:stCondLst>
                                        </p:cTn>
                                        <p:tgtEl>
                                          <p:spTgt spid="11266">
                                            <p:txEl>
                                              <p:pRg st="4" end="4"/>
                                            </p:txEl>
                                          </p:spTgt>
                                        </p:tgtEl>
                                        <p:attrNameLst>
                                          <p:attrName>style.visibility</p:attrName>
                                        </p:attrNameLst>
                                      </p:cBhvr>
                                      <p:to>
                                        <p:strVal val="visible"/>
                                      </p:to>
                                    </p:set>
                                    <p:animEffect transition="in" filter="fade">
                                      <p:cBhvr>
                                        <p:cTn id="17" dur="400"/>
                                        <p:tgtEl>
                                          <p:spTgt spid="11266">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2000"/>
                                  </p:stCondLst>
                                  <p:iterate type="lt">
                                    <p:tmPct val="10000"/>
                                  </p:iterate>
                                  <p:childTnLst>
                                    <p:set>
                                      <p:cBhvr>
                                        <p:cTn id="21" dur="1" fill="hold">
                                          <p:stCondLst>
                                            <p:cond delay="0"/>
                                          </p:stCondLst>
                                        </p:cTn>
                                        <p:tgtEl>
                                          <p:spTgt spid="11266">
                                            <p:txEl>
                                              <p:pRg st="5" end="5"/>
                                            </p:txEl>
                                          </p:spTgt>
                                        </p:tgtEl>
                                        <p:attrNameLst>
                                          <p:attrName>style.visibility</p:attrName>
                                        </p:attrNameLst>
                                      </p:cBhvr>
                                      <p:to>
                                        <p:strVal val="visible"/>
                                      </p:to>
                                    </p:set>
                                    <p:animEffect transition="in" filter="fade">
                                      <p:cBhvr>
                                        <p:cTn id="22" dur="400"/>
                                        <p:tgtEl>
                                          <p:spTgt spid="11266">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2000"/>
                                  </p:stCondLst>
                                  <p:iterate type="lt">
                                    <p:tmPct val="10000"/>
                                  </p:iterate>
                                  <p:childTnLst>
                                    <p:set>
                                      <p:cBhvr>
                                        <p:cTn id="26" dur="1" fill="hold">
                                          <p:stCondLst>
                                            <p:cond delay="0"/>
                                          </p:stCondLst>
                                        </p:cTn>
                                        <p:tgtEl>
                                          <p:spTgt spid="11266">
                                            <p:txEl>
                                              <p:pRg st="6" end="6"/>
                                            </p:txEl>
                                          </p:spTgt>
                                        </p:tgtEl>
                                        <p:attrNameLst>
                                          <p:attrName>style.visibility</p:attrName>
                                        </p:attrNameLst>
                                      </p:cBhvr>
                                      <p:to>
                                        <p:strVal val="visible"/>
                                      </p:to>
                                    </p:set>
                                    <p:animEffect transition="in" filter="fade">
                                      <p:cBhvr>
                                        <p:cTn id="27" dur="400"/>
                                        <p:tgtEl>
                                          <p:spTgt spid="11266">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2000"/>
                                  </p:stCondLst>
                                  <p:iterate type="lt">
                                    <p:tmPct val="10000"/>
                                  </p:iterate>
                                  <p:childTnLst>
                                    <p:set>
                                      <p:cBhvr>
                                        <p:cTn id="31" dur="1" fill="hold">
                                          <p:stCondLst>
                                            <p:cond delay="0"/>
                                          </p:stCondLst>
                                        </p:cTn>
                                        <p:tgtEl>
                                          <p:spTgt spid="11266">
                                            <p:txEl>
                                              <p:pRg st="7" end="7"/>
                                            </p:txEl>
                                          </p:spTgt>
                                        </p:tgtEl>
                                        <p:attrNameLst>
                                          <p:attrName>style.visibility</p:attrName>
                                        </p:attrNameLst>
                                      </p:cBhvr>
                                      <p:to>
                                        <p:strVal val="visible"/>
                                      </p:to>
                                    </p:set>
                                    <p:animEffect transition="in" filter="fade">
                                      <p:cBhvr>
                                        <p:cTn id="32" dur="400"/>
                                        <p:tgtEl>
                                          <p:spTgt spid="11266">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2000"/>
                                  </p:stCondLst>
                                  <p:iterate type="lt">
                                    <p:tmPct val="10000"/>
                                  </p:iterate>
                                  <p:childTnLst>
                                    <p:set>
                                      <p:cBhvr>
                                        <p:cTn id="36" dur="1" fill="hold">
                                          <p:stCondLst>
                                            <p:cond delay="0"/>
                                          </p:stCondLst>
                                        </p:cTn>
                                        <p:tgtEl>
                                          <p:spTgt spid="11266">
                                            <p:txEl>
                                              <p:pRg st="9" end="9"/>
                                            </p:txEl>
                                          </p:spTgt>
                                        </p:tgtEl>
                                        <p:attrNameLst>
                                          <p:attrName>style.visibility</p:attrName>
                                        </p:attrNameLst>
                                      </p:cBhvr>
                                      <p:to>
                                        <p:strVal val="visible"/>
                                      </p:to>
                                    </p:set>
                                    <p:animEffect transition="in" filter="fade">
                                      <p:cBhvr>
                                        <p:cTn id="37" dur="400"/>
                                        <p:tgtEl>
                                          <p:spTgt spid="11266">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2000"/>
                                  </p:stCondLst>
                                  <p:iterate type="lt">
                                    <p:tmPct val="10000"/>
                                  </p:iterate>
                                  <p:childTnLst>
                                    <p:set>
                                      <p:cBhvr>
                                        <p:cTn id="41" dur="1" fill="hold">
                                          <p:stCondLst>
                                            <p:cond delay="0"/>
                                          </p:stCondLst>
                                        </p:cTn>
                                        <p:tgtEl>
                                          <p:spTgt spid="11266">
                                            <p:txEl>
                                              <p:pRg st="10" end="10"/>
                                            </p:txEl>
                                          </p:spTgt>
                                        </p:tgtEl>
                                        <p:attrNameLst>
                                          <p:attrName>style.visibility</p:attrName>
                                        </p:attrNameLst>
                                      </p:cBhvr>
                                      <p:to>
                                        <p:strVal val="visible"/>
                                      </p:to>
                                    </p:set>
                                    <p:animEffect transition="in" filter="fade">
                                      <p:cBhvr>
                                        <p:cTn id="42" dur="400"/>
                                        <p:tgtEl>
                                          <p:spTgt spid="1126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454" name="Rectangle 18453">
            <a:extLst>
              <a:ext uri="{FF2B5EF4-FFF2-40B4-BE49-F238E27FC236}">
                <a16:creationId xmlns:a16="http://schemas.microsoft.com/office/drawing/2014/main" id="{9C7E0A2C-7C0A-4AAC-B3B0-6C12B2EBAE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56" name="Rectangle 18455">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518714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458" name="Rectangle 18457">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1"/>
            <a:ext cx="10999072" cy="5399950"/>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34" name="Rectangle 5">
            <a:extLst>
              <a:ext uri="{FF2B5EF4-FFF2-40B4-BE49-F238E27FC236}">
                <a16:creationId xmlns:a16="http://schemas.microsoft.com/office/drawing/2014/main" id="{A7D1D011-4B84-2945-0865-248F3F858D37}"/>
              </a:ext>
            </a:extLst>
          </p:cNvPr>
          <p:cNvSpPr>
            <a:spLocks noGrp="1" noChangeArrowheads="1"/>
          </p:cNvSpPr>
          <p:nvPr>
            <p:ph type="subTitle" idx="1"/>
          </p:nvPr>
        </p:nvSpPr>
        <p:spPr>
          <a:xfrm>
            <a:off x="1524000" y="906089"/>
            <a:ext cx="9144000" cy="4477935"/>
          </a:xfrm>
        </p:spPr>
        <p:txBody>
          <a:bodyPr>
            <a:normAutofit lnSpcReduction="10000"/>
          </a:bodyPr>
          <a:lstStyle/>
          <a:p>
            <a:r>
              <a:rPr lang="pl-PL" altLang="pl-PL" dirty="0"/>
              <a:t>Etapy konsultacji:</a:t>
            </a:r>
          </a:p>
          <a:p>
            <a:endParaRPr lang="pl-PL" altLang="pl-PL" dirty="0"/>
          </a:p>
          <a:p>
            <a:pPr algn="l">
              <a:buFontTx/>
              <a:buChar char="-"/>
            </a:pPr>
            <a:r>
              <a:rPr lang="pl-PL" altLang="pl-PL" dirty="0">
                <a:latin typeface="+mj-lt"/>
              </a:rPr>
              <a:t> analiza problemu</a:t>
            </a:r>
          </a:p>
          <a:p>
            <a:pPr algn="l">
              <a:buFontTx/>
              <a:buChar char="-"/>
            </a:pPr>
            <a:r>
              <a:rPr lang="pl-PL" altLang="pl-PL" dirty="0">
                <a:latin typeface="+mj-lt"/>
              </a:rPr>
              <a:t> analiza własnych zasobów do podjęcia działań</a:t>
            </a:r>
          </a:p>
          <a:p>
            <a:pPr algn="l"/>
            <a:r>
              <a:rPr lang="pl-PL" altLang="pl-PL" dirty="0">
                <a:latin typeface="+mj-lt"/>
              </a:rPr>
              <a:t>- przygotowanie planu działań</a:t>
            </a:r>
          </a:p>
          <a:p>
            <a:pPr algn="l"/>
            <a:r>
              <a:rPr lang="pl-PL" altLang="pl-PL" dirty="0">
                <a:latin typeface="+mj-lt"/>
              </a:rPr>
              <a:t>- przekaz informacyjny</a:t>
            </a:r>
          </a:p>
          <a:p>
            <a:pPr algn="l"/>
            <a:r>
              <a:rPr lang="pl-PL" altLang="pl-PL" dirty="0">
                <a:latin typeface="+mj-lt"/>
              </a:rPr>
              <a:t>- zbieranie uwag, opinii, wniosków</a:t>
            </a:r>
          </a:p>
          <a:p>
            <a:pPr algn="l">
              <a:buFontTx/>
              <a:buChar char="-"/>
            </a:pPr>
            <a:r>
              <a:rPr lang="pl-PL" altLang="pl-PL" dirty="0">
                <a:latin typeface="+mj-lt"/>
              </a:rPr>
              <a:t> rozpatrywanie wniosków</a:t>
            </a:r>
          </a:p>
          <a:p>
            <a:pPr algn="l">
              <a:buFontTx/>
              <a:buChar char="-"/>
            </a:pPr>
            <a:r>
              <a:rPr lang="pl-PL" altLang="pl-PL" dirty="0">
                <a:latin typeface="+mj-lt"/>
              </a:rPr>
              <a:t> wybór rozwiązań i działań po konsultacjach społecznych </a:t>
            </a:r>
          </a:p>
          <a:p>
            <a:pPr algn="l"/>
            <a:r>
              <a:rPr lang="pl-PL" altLang="pl-PL" dirty="0">
                <a:latin typeface="+mj-lt"/>
              </a:rPr>
              <a:t>- przekazanie opinii publicznej decyzji z podaniem jej </a:t>
            </a:r>
            <a:br>
              <a:rPr lang="pl-PL" altLang="pl-PL" dirty="0">
                <a:latin typeface="+mj-lt"/>
              </a:rPr>
            </a:br>
            <a:r>
              <a:rPr lang="pl-PL" altLang="pl-PL" dirty="0">
                <a:latin typeface="+mj-lt"/>
              </a:rPr>
              <a:t>  uzasadnienia</a:t>
            </a:r>
          </a:p>
          <a:p>
            <a:endParaRPr lang="pl-PL" altLang="pl-PL" sz="600" dirty="0"/>
          </a:p>
        </p:txBody>
      </p:sp>
      <p:cxnSp>
        <p:nvCxnSpPr>
          <p:cNvPr id="18460" name="Straight Connector 18459">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29769"/>
            <a:ext cx="11000232" cy="0"/>
          </a:xfrm>
          <a:prstGeom prst="line">
            <a:avLst/>
          </a:prstGeom>
          <a:ln w="1524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5754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wd">
                                    <p:tmPct val="15000"/>
                                  </p:iterate>
                                  <p:childTnLst>
                                    <p:set>
                                      <p:cBhvr>
                                        <p:cTn id="6" dur="1" fill="hold">
                                          <p:stCondLst>
                                            <p:cond delay="0"/>
                                          </p:stCondLst>
                                        </p:cTn>
                                        <p:tgtEl>
                                          <p:spTgt spid="18434">
                                            <p:txEl>
                                              <p:pRg st="0" end="0"/>
                                            </p:txEl>
                                          </p:spTgt>
                                        </p:tgtEl>
                                        <p:attrNameLst>
                                          <p:attrName>style.visibility</p:attrName>
                                        </p:attrNameLst>
                                      </p:cBhvr>
                                      <p:to>
                                        <p:strVal val="visible"/>
                                      </p:to>
                                    </p:set>
                                    <p:animEffect transition="in" filter="fade">
                                      <p:cBhvr>
                                        <p:cTn id="7" dur="1000"/>
                                        <p:tgtEl>
                                          <p:spTgt spid="1843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1000"/>
                                  </p:stCondLst>
                                  <p:iterate type="wd">
                                    <p:tmPct val="15000"/>
                                  </p:iterate>
                                  <p:childTnLst>
                                    <p:set>
                                      <p:cBhvr>
                                        <p:cTn id="11" dur="1" fill="hold">
                                          <p:stCondLst>
                                            <p:cond delay="0"/>
                                          </p:stCondLst>
                                        </p:cTn>
                                        <p:tgtEl>
                                          <p:spTgt spid="18434">
                                            <p:txEl>
                                              <p:pRg st="2" end="2"/>
                                            </p:txEl>
                                          </p:spTgt>
                                        </p:tgtEl>
                                        <p:attrNameLst>
                                          <p:attrName>style.visibility</p:attrName>
                                        </p:attrNameLst>
                                      </p:cBhvr>
                                      <p:to>
                                        <p:strVal val="visible"/>
                                      </p:to>
                                    </p:set>
                                    <p:animEffect transition="in" filter="fade">
                                      <p:cBhvr>
                                        <p:cTn id="12" dur="1000"/>
                                        <p:tgtEl>
                                          <p:spTgt spid="1843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1000"/>
                                  </p:stCondLst>
                                  <p:iterate type="wd">
                                    <p:tmPct val="15000"/>
                                  </p:iterate>
                                  <p:childTnLst>
                                    <p:set>
                                      <p:cBhvr>
                                        <p:cTn id="16" dur="1" fill="hold">
                                          <p:stCondLst>
                                            <p:cond delay="0"/>
                                          </p:stCondLst>
                                        </p:cTn>
                                        <p:tgtEl>
                                          <p:spTgt spid="18434">
                                            <p:txEl>
                                              <p:pRg st="3" end="3"/>
                                            </p:txEl>
                                          </p:spTgt>
                                        </p:tgtEl>
                                        <p:attrNameLst>
                                          <p:attrName>style.visibility</p:attrName>
                                        </p:attrNameLst>
                                      </p:cBhvr>
                                      <p:to>
                                        <p:strVal val="visible"/>
                                      </p:to>
                                    </p:set>
                                    <p:animEffect transition="in" filter="fade">
                                      <p:cBhvr>
                                        <p:cTn id="17" dur="1000"/>
                                        <p:tgtEl>
                                          <p:spTgt spid="1843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1000"/>
                                  </p:stCondLst>
                                  <p:iterate type="wd">
                                    <p:tmPct val="15000"/>
                                  </p:iterate>
                                  <p:childTnLst>
                                    <p:set>
                                      <p:cBhvr>
                                        <p:cTn id="21" dur="1" fill="hold">
                                          <p:stCondLst>
                                            <p:cond delay="0"/>
                                          </p:stCondLst>
                                        </p:cTn>
                                        <p:tgtEl>
                                          <p:spTgt spid="18434">
                                            <p:txEl>
                                              <p:pRg st="4" end="4"/>
                                            </p:txEl>
                                          </p:spTgt>
                                        </p:tgtEl>
                                        <p:attrNameLst>
                                          <p:attrName>style.visibility</p:attrName>
                                        </p:attrNameLst>
                                      </p:cBhvr>
                                      <p:to>
                                        <p:strVal val="visible"/>
                                      </p:to>
                                    </p:set>
                                    <p:animEffect transition="in" filter="fade">
                                      <p:cBhvr>
                                        <p:cTn id="22" dur="1000"/>
                                        <p:tgtEl>
                                          <p:spTgt spid="1843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1000"/>
                                  </p:stCondLst>
                                  <p:iterate type="wd">
                                    <p:tmPct val="15000"/>
                                  </p:iterate>
                                  <p:childTnLst>
                                    <p:set>
                                      <p:cBhvr>
                                        <p:cTn id="26" dur="1" fill="hold">
                                          <p:stCondLst>
                                            <p:cond delay="0"/>
                                          </p:stCondLst>
                                        </p:cTn>
                                        <p:tgtEl>
                                          <p:spTgt spid="18434">
                                            <p:txEl>
                                              <p:pRg st="5" end="5"/>
                                            </p:txEl>
                                          </p:spTgt>
                                        </p:tgtEl>
                                        <p:attrNameLst>
                                          <p:attrName>style.visibility</p:attrName>
                                        </p:attrNameLst>
                                      </p:cBhvr>
                                      <p:to>
                                        <p:strVal val="visible"/>
                                      </p:to>
                                    </p:set>
                                    <p:animEffect transition="in" filter="fade">
                                      <p:cBhvr>
                                        <p:cTn id="27" dur="1000"/>
                                        <p:tgtEl>
                                          <p:spTgt spid="18434">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1000"/>
                                  </p:stCondLst>
                                  <p:iterate type="wd">
                                    <p:tmPct val="15000"/>
                                  </p:iterate>
                                  <p:childTnLst>
                                    <p:set>
                                      <p:cBhvr>
                                        <p:cTn id="31" dur="1" fill="hold">
                                          <p:stCondLst>
                                            <p:cond delay="0"/>
                                          </p:stCondLst>
                                        </p:cTn>
                                        <p:tgtEl>
                                          <p:spTgt spid="18434">
                                            <p:txEl>
                                              <p:pRg st="6" end="6"/>
                                            </p:txEl>
                                          </p:spTgt>
                                        </p:tgtEl>
                                        <p:attrNameLst>
                                          <p:attrName>style.visibility</p:attrName>
                                        </p:attrNameLst>
                                      </p:cBhvr>
                                      <p:to>
                                        <p:strVal val="visible"/>
                                      </p:to>
                                    </p:set>
                                    <p:animEffect transition="in" filter="fade">
                                      <p:cBhvr>
                                        <p:cTn id="32" dur="1000"/>
                                        <p:tgtEl>
                                          <p:spTgt spid="18434">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1000"/>
                                  </p:stCondLst>
                                  <p:iterate type="wd">
                                    <p:tmPct val="15000"/>
                                  </p:iterate>
                                  <p:childTnLst>
                                    <p:set>
                                      <p:cBhvr>
                                        <p:cTn id="36" dur="1" fill="hold">
                                          <p:stCondLst>
                                            <p:cond delay="0"/>
                                          </p:stCondLst>
                                        </p:cTn>
                                        <p:tgtEl>
                                          <p:spTgt spid="18434">
                                            <p:txEl>
                                              <p:pRg st="7" end="7"/>
                                            </p:txEl>
                                          </p:spTgt>
                                        </p:tgtEl>
                                        <p:attrNameLst>
                                          <p:attrName>style.visibility</p:attrName>
                                        </p:attrNameLst>
                                      </p:cBhvr>
                                      <p:to>
                                        <p:strVal val="visible"/>
                                      </p:to>
                                    </p:set>
                                    <p:animEffect transition="in" filter="fade">
                                      <p:cBhvr>
                                        <p:cTn id="37" dur="1000"/>
                                        <p:tgtEl>
                                          <p:spTgt spid="18434">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1000"/>
                                  </p:stCondLst>
                                  <p:iterate type="wd">
                                    <p:tmPct val="15000"/>
                                  </p:iterate>
                                  <p:childTnLst>
                                    <p:set>
                                      <p:cBhvr>
                                        <p:cTn id="41" dur="1" fill="hold">
                                          <p:stCondLst>
                                            <p:cond delay="0"/>
                                          </p:stCondLst>
                                        </p:cTn>
                                        <p:tgtEl>
                                          <p:spTgt spid="18434">
                                            <p:txEl>
                                              <p:pRg st="8" end="8"/>
                                            </p:txEl>
                                          </p:spTgt>
                                        </p:tgtEl>
                                        <p:attrNameLst>
                                          <p:attrName>style.visibility</p:attrName>
                                        </p:attrNameLst>
                                      </p:cBhvr>
                                      <p:to>
                                        <p:strVal val="visible"/>
                                      </p:to>
                                    </p:set>
                                    <p:animEffect transition="in" filter="fade">
                                      <p:cBhvr>
                                        <p:cTn id="42" dur="1000"/>
                                        <p:tgtEl>
                                          <p:spTgt spid="18434">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1000"/>
                                  </p:stCondLst>
                                  <p:iterate type="wd">
                                    <p:tmPct val="15000"/>
                                  </p:iterate>
                                  <p:childTnLst>
                                    <p:set>
                                      <p:cBhvr>
                                        <p:cTn id="46" dur="1" fill="hold">
                                          <p:stCondLst>
                                            <p:cond delay="0"/>
                                          </p:stCondLst>
                                        </p:cTn>
                                        <p:tgtEl>
                                          <p:spTgt spid="18434">
                                            <p:txEl>
                                              <p:pRg st="9" end="9"/>
                                            </p:txEl>
                                          </p:spTgt>
                                        </p:tgtEl>
                                        <p:attrNameLst>
                                          <p:attrName>style.visibility</p:attrName>
                                        </p:attrNameLst>
                                      </p:cBhvr>
                                      <p:to>
                                        <p:strVal val="visible"/>
                                      </p:to>
                                    </p:set>
                                    <p:animEffect transition="in" filter="fade">
                                      <p:cBhvr>
                                        <p:cTn id="47" dur="1000"/>
                                        <p:tgtEl>
                                          <p:spTgt spid="1843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0305AA2-3463-6ECA-404D-6D3D1EDBE388}"/>
              </a:ext>
            </a:extLst>
          </p:cNvPr>
          <p:cNvSpPr>
            <a:spLocks noGrp="1"/>
          </p:cNvSpPr>
          <p:nvPr>
            <p:ph type="title"/>
          </p:nvPr>
        </p:nvSpPr>
        <p:spPr/>
        <p:txBody>
          <a:bodyPr/>
          <a:lstStyle/>
          <a:p>
            <a:r>
              <a:rPr lang="pl-PL"/>
              <a:t>Agenda szkolenia:</a:t>
            </a:r>
            <a:endParaRPr lang="pl-PL" dirty="0"/>
          </a:p>
        </p:txBody>
      </p:sp>
      <p:graphicFrame>
        <p:nvGraphicFramePr>
          <p:cNvPr id="5" name="Symbol zastępczy zawartości 2">
            <a:extLst>
              <a:ext uri="{FF2B5EF4-FFF2-40B4-BE49-F238E27FC236}">
                <a16:creationId xmlns:a16="http://schemas.microsoft.com/office/drawing/2014/main" id="{0D0A8D00-6D75-7287-6359-001D11E831F1}"/>
              </a:ext>
            </a:extLst>
          </p:cNvPr>
          <p:cNvGraphicFramePr>
            <a:graphicFrameLocks noGrp="1"/>
          </p:cNvGraphicFramePr>
          <p:nvPr>
            <p:ph idx="1"/>
            <p:extLst>
              <p:ext uri="{D42A27DB-BD31-4B8C-83A1-F6EECF244321}">
                <p14:modId xmlns:p14="http://schemas.microsoft.com/office/powerpoint/2010/main" val="349113761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491061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486" name="Rectangle 19485">
            <a:extLst>
              <a:ext uri="{FF2B5EF4-FFF2-40B4-BE49-F238E27FC236}">
                <a16:creationId xmlns:a16="http://schemas.microsoft.com/office/drawing/2014/main" id="{A7895A40-19A4-42D6-9D30-DBC1E8002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88" name="Rectangle 19487">
            <a:extLst>
              <a:ext uri="{FF2B5EF4-FFF2-40B4-BE49-F238E27FC236}">
                <a16:creationId xmlns:a16="http://schemas.microsoft.com/office/drawing/2014/main" id="{02F429C4-ABC9-46FC-818A-B5429CDE4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70325" y="3369273"/>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90" name="Rectangle 19489">
            <a:extLst>
              <a:ext uri="{FF2B5EF4-FFF2-40B4-BE49-F238E27FC236}">
                <a16:creationId xmlns:a16="http://schemas.microsoft.com/office/drawing/2014/main" id="{2CEF98E4-3709-4952-8F42-2305CCE34F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374475" y="1040470"/>
            <a:ext cx="6858003" cy="477704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492" name="Rectangle 19491">
            <a:extLst>
              <a:ext uri="{FF2B5EF4-FFF2-40B4-BE49-F238E27FC236}">
                <a16:creationId xmlns:a16="http://schemas.microsoft.com/office/drawing/2014/main" id="{F10BCCF5-D685-47FF-B675-647EAEB72C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7914" y="857786"/>
            <a:ext cx="11067024" cy="520893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58" name="Tytuł 1">
            <a:extLst>
              <a:ext uri="{FF2B5EF4-FFF2-40B4-BE49-F238E27FC236}">
                <a16:creationId xmlns:a16="http://schemas.microsoft.com/office/drawing/2014/main" id="{23B3CAA3-4F5F-83D9-1B0F-349485168067}"/>
              </a:ext>
            </a:extLst>
          </p:cNvPr>
          <p:cNvSpPr>
            <a:spLocks noGrp="1"/>
          </p:cNvSpPr>
          <p:nvPr>
            <p:ph type="title"/>
          </p:nvPr>
        </p:nvSpPr>
        <p:spPr>
          <a:xfrm>
            <a:off x="987689" y="791283"/>
            <a:ext cx="9910296" cy="4869928"/>
          </a:xfrm>
        </p:spPr>
        <p:txBody>
          <a:bodyPr vert="horz" lIns="91440" tIns="45720" rIns="91440" bIns="45720" rtlCol="0" anchor="t">
            <a:normAutofit/>
          </a:bodyPr>
          <a:lstStyle/>
          <a:p>
            <a:r>
              <a:rPr lang="en-US" altLang="pl-PL" sz="2400" kern="1200" dirty="0" err="1">
                <a:solidFill>
                  <a:schemeClr val="tx1"/>
                </a:solidFill>
                <a:latin typeface="+mj-lt"/>
                <a:ea typeface="+mj-ea"/>
                <a:cs typeface="+mj-cs"/>
              </a:rPr>
              <a:t>Formy</a:t>
            </a:r>
            <a:r>
              <a:rPr lang="en-US" altLang="pl-PL" sz="2400" kern="1200" dirty="0">
                <a:solidFill>
                  <a:schemeClr val="tx1"/>
                </a:solidFill>
                <a:latin typeface="+mj-lt"/>
                <a:ea typeface="+mj-ea"/>
                <a:cs typeface="+mj-cs"/>
              </a:rPr>
              <a:t> </a:t>
            </a:r>
            <a:r>
              <a:rPr lang="en-US" altLang="pl-PL" sz="2400" kern="1200" dirty="0" err="1">
                <a:solidFill>
                  <a:schemeClr val="tx1"/>
                </a:solidFill>
                <a:latin typeface="+mj-lt"/>
                <a:ea typeface="+mj-ea"/>
                <a:cs typeface="+mj-cs"/>
              </a:rPr>
              <a:t>konsultacji</a:t>
            </a:r>
            <a:r>
              <a:rPr lang="en-US" altLang="pl-PL" sz="2400" kern="1200" dirty="0">
                <a:solidFill>
                  <a:schemeClr val="tx1"/>
                </a:solidFill>
                <a:latin typeface="+mj-lt"/>
                <a:ea typeface="+mj-ea"/>
                <a:cs typeface="+mj-cs"/>
              </a:rPr>
              <a:t> </a:t>
            </a:r>
            <a:r>
              <a:rPr lang="en-US" altLang="pl-PL" sz="2400" kern="1200" dirty="0" err="1">
                <a:solidFill>
                  <a:schemeClr val="tx1"/>
                </a:solidFill>
                <a:latin typeface="+mj-lt"/>
                <a:ea typeface="+mj-ea"/>
                <a:cs typeface="+mj-cs"/>
              </a:rPr>
              <a:t>mogą</a:t>
            </a:r>
            <a:r>
              <a:rPr lang="en-US" altLang="pl-PL" sz="2400" kern="1200" dirty="0">
                <a:solidFill>
                  <a:schemeClr val="tx1"/>
                </a:solidFill>
                <a:latin typeface="+mj-lt"/>
                <a:ea typeface="+mj-ea"/>
                <a:cs typeface="+mj-cs"/>
              </a:rPr>
              <a:t> </a:t>
            </a:r>
            <a:r>
              <a:rPr lang="en-US" altLang="pl-PL" sz="2400" kern="1200" dirty="0" err="1">
                <a:solidFill>
                  <a:schemeClr val="tx1"/>
                </a:solidFill>
                <a:latin typeface="+mj-lt"/>
                <a:ea typeface="+mj-ea"/>
                <a:cs typeface="+mj-cs"/>
              </a:rPr>
              <a:t>być</a:t>
            </a:r>
            <a:r>
              <a:rPr lang="en-US" altLang="pl-PL" sz="2400" kern="1200" dirty="0">
                <a:solidFill>
                  <a:schemeClr val="tx1"/>
                </a:solidFill>
                <a:latin typeface="+mj-lt"/>
                <a:ea typeface="+mj-ea"/>
                <a:cs typeface="+mj-cs"/>
              </a:rPr>
              <a:t> </a:t>
            </a:r>
            <a:r>
              <a:rPr lang="en-US" altLang="pl-PL" sz="2400" kern="1200" dirty="0" err="1">
                <a:solidFill>
                  <a:schemeClr val="tx1"/>
                </a:solidFill>
                <a:latin typeface="+mj-lt"/>
                <a:ea typeface="+mj-ea"/>
                <a:cs typeface="+mj-cs"/>
              </a:rPr>
              <a:t>zróżnicowane</a:t>
            </a:r>
            <a:r>
              <a:rPr lang="en-US" altLang="pl-PL" sz="2400" kern="1200" dirty="0">
                <a:solidFill>
                  <a:schemeClr val="tx1"/>
                </a:solidFill>
                <a:latin typeface="+mj-lt"/>
                <a:ea typeface="+mj-ea"/>
                <a:cs typeface="+mj-cs"/>
              </a:rPr>
              <a:t> </a:t>
            </a:r>
            <a:r>
              <a:rPr lang="en-US" altLang="pl-PL" sz="2400" kern="1200" dirty="0" err="1">
                <a:solidFill>
                  <a:schemeClr val="tx1"/>
                </a:solidFill>
                <a:latin typeface="+mj-lt"/>
                <a:ea typeface="+mj-ea"/>
                <a:cs typeface="+mj-cs"/>
              </a:rPr>
              <a:t>i</a:t>
            </a:r>
            <a:r>
              <a:rPr lang="en-US" altLang="pl-PL" sz="2400" kern="1200" dirty="0">
                <a:solidFill>
                  <a:schemeClr val="tx1"/>
                </a:solidFill>
                <a:latin typeface="+mj-lt"/>
                <a:ea typeface="+mj-ea"/>
                <a:cs typeface="+mj-cs"/>
              </a:rPr>
              <a:t> </a:t>
            </a:r>
            <a:r>
              <a:rPr lang="en-US" altLang="pl-PL" sz="2400" kern="1200" dirty="0" err="1">
                <a:solidFill>
                  <a:schemeClr val="tx1"/>
                </a:solidFill>
                <a:latin typeface="+mj-lt"/>
                <a:ea typeface="+mj-ea"/>
                <a:cs typeface="+mj-cs"/>
              </a:rPr>
              <a:t>stanowią</a:t>
            </a:r>
            <a:r>
              <a:rPr lang="en-US" altLang="pl-PL" sz="2400" kern="1200" dirty="0">
                <a:solidFill>
                  <a:schemeClr val="tx1"/>
                </a:solidFill>
                <a:latin typeface="+mj-lt"/>
                <a:ea typeface="+mj-ea"/>
                <a:cs typeface="+mj-cs"/>
              </a:rPr>
              <a:t> je w </a:t>
            </a:r>
            <a:r>
              <a:rPr lang="en-US" altLang="pl-PL" sz="2400" kern="1200" dirty="0" err="1">
                <a:solidFill>
                  <a:schemeClr val="tx1"/>
                </a:solidFill>
                <a:latin typeface="+mj-lt"/>
                <a:ea typeface="+mj-ea"/>
                <a:cs typeface="+mj-cs"/>
              </a:rPr>
              <a:t>szczególności</a:t>
            </a:r>
            <a:r>
              <a:rPr lang="en-US" altLang="pl-PL" sz="2400" kern="1200" dirty="0">
                <a:solidFill>
                  <a:schemeClr val="tx1"/>
                </a:solidFill>
                <a:latin typeface="+mj-lt"/>
                <a:ea typeface="+mj-ea"/>
                <a:cs typeface="+mj-cs"/>
              </a:rPr>
              <a:t>: </a:t>
            </a:r>
            <a:br>
              <a:rPr lang="en-US" altLang="pl-PL" sz="2400" kern="1200" dirty="0">
                <a:solidFill>
                  <a:schemeClr val="tx1"/>
                </a:solidFill>
                <a:latin typeface="+mj-lt"/>
                <a:ea typeface="+mj-ea"/>
                <a:cs typeface="+mj-cs"/>
              </a:rPr>
            </a:br>
            <a:br>
              <a:rPr lang="en-US" altLang="pl-PL" sz="2400" kern="1200" dirty="0">
                <a:solidFill>
                  <a:schemeClr val="tx1"/>
                </a:solidFill>
                <a:latin typeface="+mj-lt"/>
                <a:ea typeface="+mj-ea"/>
                <a:cs typeface="+mj-cs"/>
              </a:rPr>
            </a:br>
            <a:r>
              <a:rPr lang="en-US" altLang="pl-PL" sz="2400" kern="1200" dirty="0" err="1">
                <a:solidFill>
                  <a:schemeClr val="tx1"/>
                </a:solidFill>
                <a:latin typeface="+mj-lt"/>
                <a:ea typeface="+mj-ea"/>
                <a:cs typeface="+mj-cs"/>
              </a:rPr>
              <a:t>Przedstawienie</a:t>
            </a:r>
            <a:r>
              <a:rPr lang="en-US" altLang="pl-PL" sz="2400" kern="1200" dirty="0">
                <a:solidFill>
                  <a:schemeClr val="tx1"/>
                </a:solidFill>
                <a:latin typeface="+mj-lt"/>
                <a:ea typeface="+mj-ea"/>
                <a:cs typeface="+mj-cs"/>
              </a:rPr>
              <a:t> </a:t>
            </a:r>
            <a:r>
              <a:rPr lang="en-US" altLang="pl-PL" sz="2400" kern="1200" dirty="0" err="1">
                <a:solidFill>
                  <a:schemeClr val="tx1"/>
                </a:solidFill>
                <a:latin typeface="+mj-lt"/>
                <a:ea typeface="+mj-ea"/>
                <a:cs typeface="+mj-cs"/>
              </a:rPr>
              <a:t>opinii</a:t>
            </a:r>
            <a:r>
              <a:rPr lang="en-US" altLang="pl-PL" sz="2400" kern="1200" dirty="0">
                <a:solidFill>
                  <a:schemeClr val="tx1"/>
                </a:solidFill>
                <a:latin typeface="+mj-lt"/>
                <a:ea typeface="+mj-ea"/>
                <a:cs typeface="+mj-cs"/>
              </a:rPr>
              <a:t> </a:t>
            </a:r>
            <a:r>
              <a:rPr lang="en-US" altLang="pl-PL" sz="2400" kern="1200" dirty="0" err="1">
                <a:solidFill>
                  <a:schemeClr val="tx1"/>
                </a:solidFill>
                <a:latin typeface="+mj-lt"/>
                <a:ea typeface="+mj-ea"/>
                <a:cs typeface="+mj-cs"/>
              </a:rPr>
              <a:t>publicznej</a:t>
            </a:r>
            <a:r>
              <a:rPr lang="en-US" altLang="pl-PL" sz="2400" kern="1200" dirty="0">
                <a:solidFill>
                  <a:schemeClr val="tx1"/>
                </a:solidFill>
                <a:latin typeface="+mj-lt"/>
                <a:ea typeface="+mj-ea"/>
                <a:cs typeface="+mj-cs"/>
              </a:rPr>
              <a:t> w </a:t>
            </a:r>
            <a:r>
              <a:rPr lang="en-US" altLang="pl-PL" sz="2400" kern="1200" dirty="0" err="1">
                <a:solidFill>
                  <a:schemeClr val="tx1"/>
                </a:solidFill>
                <a:latin typeface="+mj-lt"/>
                <a:ea typeface="+mj-ea"/>
                <a:cs typeface="+mj-cs"/>
              </a:rPr>
              <a:t>formie</a:t>
            </a:r>
            <a:r>
              <a:rPr lang="en-US" altLang="pl-PL" sz="2400" kern="1200" dirty="0">
                <a:solidFill>
                  <a:schemeClr val="tx1"/>
                </a:solidFill>
                <a:latin typeface="+mj-lt"/>
                <a:ea typeface="+mj-ea"/>
                <a:cs typeface="+mj-cs"/>
              </a:rPr>
              <a:t> </a:t>
            </a:r>
            <a:r>
              <a:rPr lang="en-US" altLang="pl-PL" sz="2400" kern="1200" dirty="0" err="1">
                <a:solidFill>
                  <a:schemeClr val="tx1"/>
                </a:solidFill>
                <a:latin typeface="+mj-lt"/>
                <a:ea typeface="+mj-ea"/>
                <a:cs typeface="+mj-cs"/>
              </a:rPr>
              <a:t>zwyczajowo</a:t>
            </a:r>
            <a:r>
              <a:rPr lang="en-US" altLang="pl-PL" sz="2400" kern="1200" dirty="0">
                <a:solidFill>
                  <a:schemeClr val="tx1"/>
                </a:solidFill>
                <a:latin typeface="+mj-lt"/>
                <a:ea typeface="+mj-ea"/>
                <a:cs typeface="+mj-cs"/>
              </a:rPr>
              <a:t> </a:t>
            </a:r>
            <a:r>
              <a:rPr lang="en-US" altLang="pl-PL" sz="2400" kern="1200" dirty="0" err="1">
                <a:solidFill>
                  <a:schemeClr val="tx1"/>
                </a:solidFill>
                <a:latin typeface="+mj-lt"/>
                <a:ea typeface="+mj-ea"/>
                <a:cs typeface="+mj-cs"/>
              </a:rPr>
              <a:t>przyjętej</a:t>
            </a:r>
            <a:r>
              <a:rPr lang="en-US" altLang="pl-PL" sz="2400" kern="1200" dirty="0">
                <a:solidFill>
                  <a:schemeClr val="tx1"/>
                </a:solidFill>
                <a:latin typeface="+mj-lt"/>
                <a:ea typeface="+mj-ea"/>
                <a:cs typeface="+mj-cs"/>
              </a:rPr>
              <a:t> (</a:t>
            </a:r>
            <a:r>
              <a:rPr lang="en-US" altLang="pl-PL" sz="2400" kern="1200" dirty="0" err="1">
                <a:solidFill>
                  <a:schemeClr val="tx1"/>
                </a:solidFill>
                <a:latin typeface="+mj-lt"/>
                <a:ea typeface="+mj-ea"/>
                <a:cs typeface="+mj-cs"/>
              </a:rPr>
              <a:t>sondaże</a:t>
            </a:r>
            <a:r>
              <a:rPr lang="en-US" altLang="pl-PL" sz="2400" kern="1200" dirty="0">
                <a:solidFill>
                  <a:schemeClr val="tx1"/>
                </a:solidFill>
                <a:latin typeface="+mj-lt"/>
                <a:ea typeface="+mj-ea"/>
                <a:cs typeface="+mj-cs"/>
              </a:rPr>
              <a:t> </a:t>
            </a:r>
            <a:r>
              <a:rPr lang="en-US" altLang="pl-PL" sz="2400" kern="1200" dirty="0" err="1">
                <a:solidFill>
                  <a:schemeClr val="tx1"/>
                </a:solidFill>
                <a:latin typeface="+mj-lt"/>
                <a:ea typeface="+mj-ea"/>
                <a:cs typeface="+mj-cs"/>
              </a:rPr>
              <a:t>uliczne</a:t>
            </a:r>
            <a:r>
              <a:rPr lang="en-US" altLang="pl-PL" sz="2400" kern="1200" dirty="0">
                <a:solidFill>
                  <a:schemeClr val="tx1"/>
                </a:solidFill>
                <a:latin typeface="+mj-lt"/>
                <a:ea typeface="+mj-ea"/>
                <a:cs typeface="+mj-cs"/>
              </a:rPr>
              <a:t>, </a:t>
            </a:r>
            <a:r>
              <a:rPr lang="en-US" altLang="pl-PL" sz="2400" kern="1200" dirty="0" err="1">
                <a:solidFill>
                  <a:schemeClr val="tx1"/>
                </a:solidFill>
                <a:latin typeface="+mj-lt"/>
                <a:ea typeface="+mj-ea"/>
                <a:cs typeface="+mj-cs"/>
              </a:rPr>
              <a:t>sondaże</a:t>
            </a:r>
            <a:r>
              <a:rPr lang="en-US" altLang="pl-PL" sz="2400" kern="1200" dirty="0">
                <a:solidFill>
                  <a:schemeClr val="tx1"/>
                </a:solidFill>
                <a:latin typeface="+mj-lt"/>
                <a:ea typeface="+mj-ea"/>
                <a:cs typeface="+mj-cs"/>
              </a:rPr>
              <a:t> </a:t>
            </a:r>
            <a:r>
              <a:rPr lang="en-US" altLang="pl-PL" sz="2400" kern="1200" dirty="0" err="1">
                <a:solidFill>
                  <a:schemeClr val="tx1"/>
                </a:solidFill>
                <a:latin typeface="+mj-lt"/>
                <a:ea typeface="+mj-ea"/>
                <a:cs typeface="+mj-cs"/>
              </a:rPr>
              <a:t>internetowe</a:t>
            </a:r>
            <a:r>
              <a:rPr lang="en-US" altLang="pl-PL" sz="2400" kern="1200" dirty="0">
                <a:solidFill>
                  <a:schemeClr val="tx1"/>
                </a:solidFill>
                <a:latin typeface="+mj-lt"/>
                <a:ea typeface="+mj-ea"/>
                <a:cs typeface="+mj-cs"/>
              </a:rPr>
              <a:t>, </a:t>
            </a:r>
            <a:r>
              <a:rPr lang="en-US" altLang="pl-PL" sz="2400" kern="1200" dirty="0" err="1">
                <a:solidFill>
                  <a:schemeClr val="tx1"/>
                </a:solidFill>
                <a:latin typeface="+mj-lt"/>
                <a:ea typeface="+mj-ea"/>
                <a:cs typeface="+mj-cs"/>
              </a:rPr>
              <a:t>ankietowanie</a:t>
            </a:r>
            <a:r>
              <a:rPr lang="en-US" altLang="pl-PL" sz="2400" kern="1200" dirty="0">
                <a:solidFill>
                  <a:schemeClr val="tx1"/>
                </a:solidFill>
                <a:latin typeface="+mj-lt"/>
                <a:ea typeface="+mj-ea"/>
                <a:cs typeface="+mj-cs"/>
              </a:rPr>
              <a:t>); </a:t>
            </a:r>
            <a:br>
              <a:rPr lang="en-US" altLang="pl-PL" sz="2400" kern="1200" dirty="0">
                <a:solidFill>
                  <a:schemeClr val="tx1"/>
                </a:solidFill>
                <a:latin typeface="+mj-lt"/>
                <a:ea typeface="+mj-ea"/>
                <a:cs typeface="+mj-cs"/>
              </a:rPr>
            </a:br>
            <a:br>
              <a:rPr lang="en-US" altLang="pl-PL" sz="2400" kern="1200" dirty="0">
                <a:solidFill>
                  <a:schemeClr val="tx1"/>
                </a:solidFill>
                <a:latin typeface="+mj-lt"/>
                <a:ea typeface="+mj-ea"/>
                <a:cs typeface="+mj-cs"/>
              </a:rPr>
            </a:br>
            <a:r>
              <a:rPr lang="en-US" altLang="pl-PL" sz="2400" kern="1200" dirty="0" err="1">
                <a:solidFill>
                  <a:schemeClr val="tx1"/>
                </a:solidFill>
                <a:latin typeface="+mj-lt"/>
                <a:ea typeface="+mj-ea"/>
                <a:cs typeface="+mj-cs"/>
              </a:rPr>
              <a:t>Przedstawienie</a:t>
            </a:r>
            <a:r>
              <a:rPr lang="en-US" altLang="pl-PL" sz="2400" kern="1200" dirty="0">
                <a:solidFill>
                  <a:schemeClr val="tx1"/>
                </a:solidFill>
                <a:latin typeface="+mj-lt"/>
                <a:ea typeface="+mj-ea"/>
                <a:cs typeface="+mj-cs"/>
              </a:rPr>
              <a:t> </a:t>
            </a:r>
            <a:r>
              <a:rPr lang="en-US" altLang="pl-PL" sz="2400" kern="1200" dirty="0" err="1">
                <a:solidFill>
                  <a:schemeClr val="tx1"/>
                </a:solidFill>
                <a:latin typeface="+mj-lt"/>
                <a:ea typeface="+mj-ea"/>
                <a:cs typeface="+mj-cs"/>
              </a:rPr>
              <a:t>pisemnych</a:t>
            </a:r>
            <a:r>
              <a:rPr lang="en-US" altLang="pl-PL" sz="2400" kern="1200" dirty="0">
                <a:solidFill>
                  <a:schemeClr val="tx1"/>
                </a:solidFill>
                <a:latin typeface="+mj-lt"/>
                <a:ea typeface="+mj-ea"/>
                <a:cs typeface="+mj-cs"/>
              </a:rPr>
              <a:t> </a:t>
            </a:r>
            <a:r>
              <a:rPr lang="en-US" altLang="pl-PL" sz="2400" kern="1200" dirty="0" err="1">
                <a:solidFill>
                  <a:schemeClr val="tx1"/>
                </a:solidFill>
                <a:latin typeface="+mj-lt"/>
                <a:ea typeface="+mj-ea"/>
                <a:cs typeface="+mj-cs"/>
              </a:rPr>
              <a:t>opinii</a:t>
            </a:r>
            <a:r>
              <a:rPr lang="en-US" altLang="pl-PL" sz="2400" kern="1200" dirty="0">
                <a:solidFill>
                  <a:schemeClr val="tx1"/>
                </a:solidFill>
                <a:latin typeface="+mj-lt"/>
                <a:ea typeface="+mj-ea"/>
                <a:cs typeface="+mj-cs"/>
              </a:rPr>
              <a:t> </a:t>
            </a:r>
            <a:r>
              <a:rPr lang="en-US" altLang="pl-PL" sz="2400" kern="1200" dirty="0" err="1">
                <a:solidFill>
                  <a:schemeClr val="tx1"/>
                </a:solidFill>
                <a:latin typeface="+mj-lt"/>
                <a:ea typeface="+mj-ea"/>
                <a:cs typeface="+mj-cs"/>
              </a:rPr>
              <a:t>organizacji</a:t>
            </a:r>
            <a:r>
              <a:rPr lang="en-US" altLang="pl-PL" sz="2400" kern="1200" dirty="0">
                <a:solidFill>
                  <a:schemeClr val="tx1"/>
                </a:solidFill>
                <a:latin typeface="+mj-lt"/>
                <a:ea typeface="+mj-ea"/>
                <a:cs typeface="+mj-cs"/>
              </a:rPr>
              <a:t> </a:t>
            </a:r>
            <a:r>
              <a:rPr lang="en-US" altLang="pl-PL" sz="2400" kern="1200" dirty="0" err="1">
                <a:solidFill>
                  <a:schemeClr val="tx1"/>
                </a:solidFill>
                <a:latin typeface="+mj-lt"/>
                <a:ea typeface="+mj-ea"/>
                <a:cs typeface="+mj-cs"/>
              </a:rPr>
              <a:t>lub</a:t>
            </a:r>
            <a:r>
              <a:rPr lang="en-US" altLang="pl-PL" sz="2400" kern="1200" dirty="0">
                <a:solidFill>
                  <a:schemeClr val="tx1"/>
                </a:solidFill>
                <a:latin typeface="+mj-lt"/>
                <a:ea typeface="+mj-ea"/>
                <a:cs typeface="+mj-cs"/>
              </a:rPr>
              <a:t> </a:t>
            </a:r>
            <a:r>
              <a:rPr lang="en-US" altLang="pl-PL" sz="2400" kern="1200" dirty="0" err="1">
                <a:solidFill>
                  <a:schemeClr val="tx1"/>
                </a:solidFill>
                <a:latin typeface="+mj-lt"/>
                <a:ea typeface="+mj-ea"/>
                <a:cs typeface="+mj-cs"/>
              </a:rPr>
              <a:t>osób</a:t>
            </a:r>
            <a:r>
              <a:rPr lang="en-US" altLang="pl-PL" sz="2400" kern="1200" dirty="0">
                <a:solidFill>
                  <a:schemeClr val="tx1"/>
                </a:solidFill>
                <a:latin typeface="+mj-lt"/>
                <a:ea typeface="+mj-ea"/>
                <a:cs typeface="+mj-cs"/>
              </a:rPr>
              <a:t> </a:t>
            </a:r>
            <a:r>
              <a:rPr lang="en-US" altLang="pl-PL" sz="2400" kern="1200" dirty="0" err="1">
                <a:solidFill>
                  <a:schemeClr val="tx1"/>
                </a:solidFill>
                <a:latin typeface="+mj-lt"/>
                <a:ea typeface="+mj-ea"/>
                <a:cs typeface="+mj-cs"/>
              </a:rPr>
              <a:t>uznanych</a:t>
            </a:r>
            <a:r>
              <a:rPr lang="en-US" altLang="pl-PL" sz="2400" kern="1200" dirty="0">
                <a:solidFill>
                  <a:schemeClr val="tx1"/>
                </a:solidFill>
                <a:latin typeface="+mj-lt"/>
                <a:ea typeface="+mj-ea"/>
                <a:cs typeface="+mj-cs"/>
              </a:rPr>
              <a:t> za </a:t>
            </a:r>
            <a:r>
              <a:rPr lang="en-US" altLang="pl-PL" sz="2400" kern="1200" dirty="0" err="1">
                <a:solidFill>
                  <a:schemeClr val="tx1"/>
                </a:solidFill>
                <a:latin typeface="+mj-lt"/>
                <a:ea typeface="+mj-ea"/>
                <a:cs typeface="+mj-cs"/>
              </a:rPr>
              <a:t>autorytety</a:t>
            </a:r>
            <a:r>
              <a:rPr lang="en-US" altLang="pl-PL" sz="2400" kern="1200" dirty="0">
                <a:solidFill>
                  <a:schemeClr val="tx1"/>
                </a:solidFill>
                <a:latin typeface="+mj-lt"/>
                <a:ea typeface="+mj-ea"/>
                <a:cs typeface="+mj-cs"/>
              </a:rPr>
              <a:t> w </a:t>
            </a:r>
            <a:r>
              <a:rPr lang="en-US" altLang="pl-PL" sz="2400" kern="1200" dirty="0" err="1">
                <a:solidFill>
                  <a:schemeClr val="tx1"/>
                </a:solidFill>
                <a:latin typeface="+mj-lt"/>
                <a:ea typeface="+mj-ea"/>
                <a:cs typeface="+mj-cs"/>
              </a:rPr>
              <a:t>sprawie</a:t>
            </a:r>
            <a:r>
              <a:rPr lang="en-US" altLang="pl-PL" sz="2400" kern="1200" dirty="0">
                <a:solidFill>
                  <a:schemeClr val="tx1"/>
                </a:solidFill>
                <a:latin typeface="+mj-lt"/>
                <a:ea typeface="+mj-ea"/>
                <a:cs typeface="+mj-cs"/>
              </a:rPr>
              <a:t>; </a:t>
            </a:r>
            <a:br>
              <a:rPr lang="en-US" altLang="pl-PL" sz="2400" kern="1200" dirty="0">
                <a:solidFill>
                  <a:schemeClr val="tx1"/>
                </a:solidFill>
                <a:latin typeface="+mj-lt"/>
                <a:ea typeface="+mj-ea"/>
                <a:cs typeface="+mj-cs"/>
              </a:rPr>
            </a:br>
            <a:br>
              <a:rPr lang="en-US" altLang="pl-PL" sz="2400" kern="1200" dirty="0">
                <a:solidFill>
                  <a:schemeClr val="tx1"/>
                </a:solidFill>
                <a:latin typeface="+mj-lt"/>
                <a:ea typeface="+mj-ea"/>
                <a:cs typeface="+mj-cs"/>
              </a:rPr>
            </a:br>
            <a:r>
              <a:rPr lang="en-US" altLang="pl-PL" sz="2400" kern="1200" dirty="0" err="1">
                <a:solidFill>
                  <a:schemeClr val="tx1"/>
                </a:solidFill>
                <a:latin typeface="+mj-lt"/>
                <a:ea typeface="+mj-ea"/>
                <a:cs typeface="+mj-cs"/>
              </a:rPr>
              <a:t>Spotkania</a:t>
            </a:r>
            <a:r>
              <a:rPr lang="en-US" altLang="pl-PL" sz="2400" kern="1200" dirty="0">
                <a:solidFill>
                  <a:schemeClr val="tx1"/>
                </a:solidFill>
                <a:latin typeface="+mj-lt"/>
                <a:ea typeface="+mj-ea"/>
                <a:cs typeface="+mj-cs"/>
              </a:rPr>
              <a:t> </a:t>
            </a:r>
            <a:r>
              <a:rPr lang="en-US" altLang="pl-PL" sz="2400" kern="1200" dirty="0" err="1">
                <a:solidFill>
                  <a:schemeClr val="tx1"/>
                </a:solidFill>
                <a:latin typeface="+mj-lt"/>
                <a:ea typeface="+mj-ea"/>
                <a:cs typeface="+mj-cs"/>
              </a:rPr>
              <a:t>dyskusyjne</a:t>
            </a:r>
            <a:r>
              <a:rPr lang="en-US" altLang="pl-PL" sz="2400" kern="1200" dirty="0">
                <a:solidFill>
                  <a:schemeClr val="tx1"/>
                </a:solidFill>
                <a:latin typeface="+mj-lt"/>
                <a:ea typeface="+mj-ea"/>
                <a:cs typeface="+mj-cs"/>
              </a:rPr>
              <a:t> z </a:t>
            </a:r>
            <a:r>
              <a:rPr lang="en-US" altLang="pl-PL" sz="2400" kern="1200" dirty="0" err="1">
                <a:solidFill>
                  <a:schemeClr val="tx1"/>
                </a:solidFill>
                <a:latin typeface="+mj-lt"/>
                <a:ea typeface="+mj-ea"/>
                <a:cs typeface="+mj-cs"/>
              </a:rPr>
              <a:t>różnymi</a:t>
            </a:r>
            <a:r>
              <a:rPr lang="en-US" altLang="pl-PL" sz="2400" kern="1200" dirty="0">
                <a:solidFill>
                  <a:schemeClr val="tx1"/>
                </a:solidFill>
                <a:latin typeface="+mj-lt"/>
                <a:ea typeface="+mj-ea"/>
                <a:cs typeface="+mj-cs"/>
              </a:rPr>
              <a:t> </a:t>
            </a:r>
            <a:r>
              <a:rPr lang="en-US" altLang="pl-PL" sz="2400" kern="1200" dirty="0" err="1">
                <a:solidFill>
                  <a:schemeClr val="tx1"/>
                </a:solidFill>
                <a:latin typeface="+mj-lt"/>
                <a:ea typeface="+mj-ea"/>
                <a:cs typeface="+mj-cs"/>
              </a:rPr>
              <a:t>grupami</a:t>
            </a:r>
            <a:r>
              <a:rPr lang="en-US" altLang="pl-PL" sz="2400" kern="1200" dirty="0">
                <a:solidFill>
                  <a:schemeClr val="tx1"/>
                </a:solidFill>
                <a:latin typeface="+mj-lt"/>
                <a:ea typeface="+mj-ea"/>
                <a:cs typeface="+mj-cs"/>
              </a:rPr>
              <a:t> </a:t>
            </a:r>
            <a:r>
              <a:rPr lang="en-US" altLang="pl-PL" sz="2400" kern="1200" dirty="0" err="1">
                <a:solidFill>
                  <a:schemeClr val="tx1"/>
                </a:solidFill>
                <a:latin typeface="+mj-lt"/>
                <a:ea typeface="+mj-ea"/>
                <a:cs typeface="+mj-cs"/>
              </a:rPr>
              <a:t>społecznymi</a:t>
            </a:r>
            <a:r>
              <a:rPr lang="en-US" altLang="pl-PL" sz="2400" kern="1200" dirty="0">
                <a:solidFill>
                  <a:schemeClr val="tx1"/>
                </a:solidFill>
                <a:latin typeface="+mj-lt"/>
                <a:ea typeface="+mj-ea"/>
                <a:cs typeface="+mj-cs"/>
              </a:rPr>
              <a:t>; </a:t>
            </a:r>
            <a:br>
              <a:rPr lang="en-US" altLang="pl-PL" sz="2400" kern="1200" dirty="0">
                <a:solidFill>
                  <a:schemeClr val="tx1"/>
                </a:solidFill>
                <a:latin typeface="+mj-lt"/>
                <a:ea typeface="+mj-ea"/>
                <a:cs typeface="+mj-cs"/>
              </a:rPr>
            </a:br>
            <a:r>
              <a:rPr lang="en-US" altLang="pl-PL" sz="2400" kern="1200" dirty="0" err="1">
                <a:solidFill>
                  <a:schemeClr val="tx1"/>
                </a:solidFill>
                <a:latin typeface="+mj-lt"/>
                <a:ea typeface="+mj-ea"/>
                <a:cs typeface="+mj-cs"/>
              </a:rPr>
              <a:t>uzgodnienia</a:t>
            </a:r>
            <a:r>
              <a:rPr lang="en-US" altLang="pl-PL" sz="2400" kern="1200" dirty="0">
                <a:solidFill>
                  <a:schemeClr val="tx1"/>
                </a:solidFill>
                <a:latin typeface="+mj-lt"/>
                <a:ea typeface="+mj-ea"/>
                <a:cs typeface="+mj-cs"/>
              </a:rPr>
              <a:t> </a:t>
            </a:r>
            <a:r>
              <a:rPr lang="en-US" altLang="pl-PL" sz="2400" kern="1200" dirty="0" err="1">
                <a:solidFill>
                  <a:schemeClr val="tx1"/>
                </a:solidFill>
                <a:latin typeface="+mj-lt"/>
                <a:ea typeface="+mj-ea"/>
                <a:cs typeface="+mj-cs"/>
              </a:rPr>
              <a:t>między</a:t>
            </a:r>
            <a:r>
              <a:rPr lang="en-US" altLang="pl-PL" sz="2400" kern="1200" dirty="0">
                <a:solidFill>
                  <a:schemeClr val="tx1"/>
                </a:solidFill>
                <a:latin typeface="+mj-lt"/>
                <a:ea typeface="+mj-ea"/>
                <a:cs typeface="+mj-cs"/>
              </a:rPr>
              <a:t> </a:t>
            </a:r>
            <a:r>
              <a:rPr lang="en-US" altLang="pl-PL" sz="2400" kern="1200" dirty="0" err="1">
                <a:solidFill>
                  <a:schemeClr val="tx1"/>
                </a:solidFill>
                <a:latin typeface="+mj-lt"/>
                <a:ea typeface="+mj-ea"/>
                <a:cs typeface="+mj-cs"/>
              </a:rPr>
              <a:t>instytucjami</a:t>
            </a:r>
            <a:r>
              <a:rPr lang="en-US" altLang="pl-PL" sz="2400" kern="1200" dirty="0">
                <a:solidFill>
                  <a:schemeClr val="tx1"/>
                </a:solidFill>
                <a:latin typeface="+mj-lt"/>
                <a:ea typeface="+mj-ea"/>
                <a:cs typeface="+mj-cs"/>
              </a:rPr>
              <a:t> w </a:t>
            </a:r>
            <a:r>
              <a:rPr lang="en-US" altLang="pl-PL" sz="2400" kern="1200" dirty="0" err="1">
                <a:solidFill>
                  <a:schemeClr val="tx1"/>
                </a:solidFill>
                <a:latin typeface="+mj-lt"/>
                <a:ea typeface="+mj-ea"/>
                <a:cs typeface="+mj-cs"/>
              </a:rPr>
              <a:t>formie</a:t>
            </a:r>
            <a:r>
              <a:rPr lang="en-US" altLang="pl-PL" sz="2400" kern="1200" dirty="0">
                <a:solidFill>
                  <a:schemeClr val="tx1"/>
                </a:solidFill>
                <a:latin typeface="+mj-lt"/>
                <a:ea typeface="+mj-ea"/>
                <a:cs typeface="+mj-cs"/>
              </a:rPr>
              <a:t> </a:t>
            </a:r>
            <a:r>
              <a:rPr lang="en-US" altLang="pl-PL" sz="2400" kern="1200" dirty="0" err="1">
                <a:solidFill>
                  <a:schemeClr val="tx1"/>
                </a:solidFill>
                <a:latin typeface="+mj-lt"/>
                <a:ea typeface="+mj-ea"/>
                <a:cs typeface="+mj-cs"/>
              </a:rPr>
              <a:t>wynikającej</a:t>
            </a:r>
            <a:r>
              <a:rPr lang="en-US" altLang="pl-PL" sz="2400" kern="1200" dirty="0">
                <a:solidFill>
                  <a:schemeClr val="tx1"/>
                </a:solidFill>
                <a:latin typeface="+mj-lt"/>
                <a:ea typeface="+mj-ea"/>
                <a:cs typeface="+mj-cs"/>
              </a:rPr>
              <a:t> z </a:t>
            </a:r>
            <a:r>
              <a:rPr lang="en-US" altLang="pl-PL" sz="2400" kern="1200" dirty="0" err="1">
                <a:solidFill>
                  <a:schemeClr val="tx1"/>
                </a:solidFill>
                <a:latin typeface="+mj-lt"/>
                <a:ea typeface="+mj-ea"/>
                <a:cs typeface="+mj-cs"/>
              </a:rPr>
              <a:t>przepisów</a:t>
            </a:r>
            <a:r>
              <a:rPr lang="en-US" altLang="pl-PL" sz="2400" kern="1200" dirty="0">
                <a:solidFill>
                  <a:schemeClr val="tx1"/>
                </a:solidFill>
                <a:latin typeface="+mj-lt"/>
                <a:ea typeface="+mj-ea"/>
                <a:cs typeface="+mj-cs"/>
              </a:rPr>
              <a:t> </a:t>
            </a:r>
            <a:r>
              <a:rPr lang="en-US" altLang="pl-PL" sz="2400" kern="1200" dirty="0" err="1">
                <a:solidFill>
                  <a:schemeClr val="tx1"/>
                </a:solidFill>
                <a:latin typeface="+mj-lt"/>
                <a:ea typeface="+mj-ea"/>
                <a:cs typeface="+mj-cs"/>
              </a:rPr>
              <a:t>prawa</a:t>
            </a:r>
            <a:r>
              <a:rPr lang="en-US" altLang="pl-PL" sz="2400" kern="1200" dirty="0">
                <a:solidFill>
                  <a:schemeClr val="tx1"/>
                </a:solidFill>
                <a:latin typeface="+mj-lt"/>
                <a:ea typeface="+mj-ea"/>
                <a:cs typeface="+mj-cs"/>
              </a:rPr>
              <a:t> (</a:t>
            </a:r>
            <a:r>
              <a:rPr lang="en-US" altLang="pl-PL" sz="2400" kern="1200" dirty="0" err="1">
                <a:solidFill>
                  <a:schemeClr val="tx1"/>
                </a:solidFill>
                <a:latin typeface="+mj-lt"/>
                <a:ea typeface="+mj-ea"/>
                <a:cs typeface="+mj-cs"/>
              </a:rPr>
              <a:t>zgłaszanie</a:t>
            </a:r>
            <a:r>
              <a:rPr lang="en-US" altLang="pl-PL" sz="2400" kern="1200" dirty="0">
                <a:solidFill>
                  <a:schemeClr val="tx1"/>
                </a:solidFill>
                <a:latin typeface="+mj-lt"/>
                <a:ea typeface="+mj-ea"/>
                <a:cs typeface="+mj-cs"/>
              </a:rPr>
              <a:t> </a:t>
            </a:r>
            <a:r>
              <a:rPr lang="en-US" altLang="pl-PL" sz="2400" kern="1200" dirty="0" err="1">
                <a:solidFill>
                  <a:schemeClr val="tx1"/>
                </a:solidFill>
                <a:latin typeface="+mj-lt"/>
                <a:ea typeface="+mj-ea"/>
                <a:cs typeface="+mj-cs"/>
              </a:rPr>
              <a:t>uwag</a:t>
            </a:r>
            <a:r>
              <a:rPr lang="en-US" altLang="pl-PL" sz="2400" kern="1200" dirty="0">
                <a:solidFill>
                  <a:schemeClr val="tx1"/>
                </a:solidFill>
                <a:latin typeface="+mj-lt"/>
                <a:ea typeface="+mj-ea"/>
                <a:cs typeface="+mj-cs"/>
              </a:rPr>
              <a:t> do </a:t>
            </a:r>
            <a:r>
              <a:rPr lang="en-US" altLang="pl-PL" sz="2400" kern="1200" dirty="0" err="1">
                <a:solidFill>
                  <a:schemeClr val="tx1"/>
                </a:solidFill>
                <a:latin typeface="+mj-lt"/>
                <a:ea typeface="+mj-ea"/>
                <a:cs typeface="+mj-cs"/>
              </a:rPr>
              <a:t>dokumentów</a:t>
            </a:r>
            <a:r>
              <a:rPr lang="en-US" altLang="pl-PL" sz="2400" kern="1200" dirty="0">
                <a:solidFill>
                  <a:schemeClr val="tx1"/>
                </a:solidFill>
                <a:latin typeface="+mj-lt"/>
                <a:ea typeface="+mj-ea"/>
                <a:cs typeface="+mj-cs"/>
              </a:rPr>
              <a:t>); </a:t>
            </a:r>
            <a:br>
              <a:rPr lang="en-US" altLang="pl-PL" sz="2400" kern="1200" dirty="0">
                <a:solidFill>
                  <a:schemeClr val="tx1"/>
                </a:solidFill>
                <a:latin typeface="+mj-lt"/>
                <a:ea typeface="+mj-ea"/>
                <a:cs typeface="+mj-cs"/>
              </a:rPr>
            </a:br>
            <a:r>
              <a:rPr lang="en-US" altLang="pl-PL" sz="2400" kern="1200" dirty="0" err="1">
                <a:solidFill>
                  <a:schemeClr val="tx1"/>
                </a:solidFill>
                <a:latin typeface="+mj-lt"/>
                <a:ea typeface="+mj-ea"/>
                <a:cs typeface="+mj-cs"/>
              </a:rPr>
              <a:t>powoływanie</a:t>
            </a:r>
            <a:r>
              <a:rPr lang="en-US" altLang="pl-PL" sz="2400" kern="1200" dirty="0">
                <a:solidFill>
                  <a:schemeClr val="tx1"/>
                </a:solidFill>
                <a:latin typeface="+mj-lt"/>
                <a:ea typeface="+mj-ea"/>
                <a:cs typeface="+mj-cs"/>
              </a:rPr>
              <a:t> </a:t>
            </a:r>
            <a:r>
              <a:rPr lang="en-US" altLang="pl-PL" sz="2400" kern="1200" dirty="0" err="1">
                <a:solidFill>
                  <a:schemeClr val="tx1"/>
                </a:solidFill>
                <a:latin typeface="+mj-lt"/>
                <a:ea typeface="+mj-ea"/>
                <a:cs typeface="+mj-cs"/>
              </a:rPr>
              <a:t>i</a:t>
            </a:r>
            <a:r>
              <a:rPr lang="en-US" altLang="pl-PL" sz="2400" kern="1200" dirty="0">
                <a:solidFill>
                  <a:schemeClr val="tx1"/>
                </a:solidFill>
                <a:latin typeface="+mj-lt"/>
                <a:ea typeface="+mj-ea"/>
                <a:cs typeface="+mj-cs"/>
              </a:rPr>
              <a:t> </a:t>
            </a:r>
            <a:r>
              <a:rPr lang="en-US" altLang="pl-PL" sz="2400" kern="1200" dirty="0" err="1">
                <a:solidFill>
                  <a:schemeClr val="tx1"/>
                </a:solidFill>
                <a:latin typeface="+mj-lt"/>
                <a:ea typeface="+mj-ea"/>
                <a:cs typeface="+mj-cs"/>
              </a:rPr>
              <a:t>działalność</a:t>
            </a:r>
            <a:r>
              <a:rPr lang="en-US" altLang="pl-PL" sz="2400" kern="1200" dirty="0">
                <a:solidFill>
                  <a:schemeClr val="tx1"/>
                </a:solidFill>
                <a:latin typeface="+mj-lt"/>
                <a:ea typeface="+mj-ea"/>
                <a:cs typeface="+mj-cs"/>
              </a:rPr>
              <a:t> rad </a:t>
            </a:r>
            <a:r>
              <a:rPr lang="en-US" altLang="pl-PL" sz="2400" kern="1200" dirty="0" err="1">
                <a:solidFill>
                  <a:schemeClr val="tx1"/>
                </a:solidFill>
                <a:latin typeface="+mj-lt"/>
                <a:ea typeface="+mj-ea"/>
                <a:cs typeface="+mj-cs"/>
              </a:rPr>
              <a:t>obywatelskich</a:t>
            </a:r>
            <a:r>
              <a:rPr lang="en-US" altLang="pl-PL" sz="2400" kern="1200" dirty="0">
                <a:solidFill>
                  <a:schemeClr val="tx1"/>
                </a:solidFill>
                <a:latin typeface="+mj-lt"/>
                <a:ea typeface="+mj-ea"/>
                <a:cs typeface="+mj-cs"/>
              </a:rPr>
              <a:t> (</a:t>
            </a:r>
            <a:r>
              <a:rPr lang="en-US" altLang="pl-PL" sz="2400" kern="1200" dirty="0" err="1">
                <a:solidFill>
                  <a:schemeClr val="tx1"/>
                </a:solidFill>
                <a:latin typeface="+mj-lt"/>
                <a:ea typeface="+mj-ea"/>
                <a:cs typeface="+mj-cs"/>
              </a:rPr>
              <a:t>dzielnice</a:t>
            </a:r>
            <a:r>
              <a:rPr lang="en-US" altLang="pl-PL" sz="2400" kern="1200" dirty="0">
                <a:solidFill>
                  <a:schemeClr val="tx1"/>
                </a:solidFill>
                <a:latin typeface="+mj-lt"/>
                <a:ea typeface="+mj-ea"/>
                <a:cs typeface="+mj-cs"/>
              </a:rPr>
              <a:t>, </a:t>
            </a:r>
            <a:r>
              <a:rPr lang="en-US" altLang="pl-PL" sz="2400" kern="1200" dirty="0" err="1">
                <a:solidFill>
                  <a:schemeClr val="tx1"/>
                </a:solidFill>
                <a:latin typeface="+mj-lt"/>
                <a:ea typeface="+mj-ea"/>
                <a:cs typeface="+mj-cs"/>
              </a:rPr>
              <a:t>osiedla</a:t>
            </a:r>
            <a:r>
              <a:rPr lang="en-US" altLang="pl-PL" sz="2400" kern="1200" dirty="0">
                <a:solidFill>
                  <a:schemeClr val="tx1"/>
                </a:solidFill>
                <a:latin typeface="+mj-lt"/>
                <a:ea typeface="+mj-ea"/>
                <a:cs typeface="+mj-cs"/>
              </a:rPr>
              <a:t>, </a:t>
            </a:r>
            <a:r>
              <a:rPr lang="en-US" altLang="pl-PL" sz="2400" kern="1200" dirty="0" err="1">
                <a:solidFill>
                  <a:schemeClr val="tx1"/>
                </a:solidFill>
                <a:latin typeface="+mj-lt"/>
                <a:ea typeface="+mj-ea"/>
                <a:cs typeface="+mj-cs"/>
              </a:rPr>
              <a:t>sołectwa</a:t>
            </a:r>
            <a:r>
              <a:rPr lang="en-US" altLang="pl-PL" sz="2400" kern="1200" dirty="0">
                <a:solidFill>
                  <a:schemeClr val="tx1"/>
                </a:solidFill>
                <a:latin typeface="+mj-lt"/>
                <a:ea typeface="+mj-ea"/>
                <a:cs typeface="+mj-cs"/>
              </a:rPr>
              <a:t>), </a:t>
            </a:r>
            <a:br>
              <a:rPr lang="en-US" altLang="pl-PL" sz="2400" kern="1200" dirty="0">
                <a:solidFill>
                  <a:schemeClr val="tx1"/>
                </a:solidFill>
                <a:latin typeface="+mj-lt"/>
                <a:ea typeface="+mj-ea"/>
                <a:cs typeface="+mj-cs"/>
              </a:rPr>
            </a:br>
            <a:endParaRPr lang="en-US" altLang="pl-PL" sz="2400" kern="1200" dirty="0">
              <a:solidFill>
                <a:schemeClr val="tx1"/>
              </a:solidFill>
              <a:latin typeface="+mj-lt"/>
              <a:ea typeface="+mj-ea"/>
              <a:cs typeface="+mj-cs"/>
            </a:endParaRPr>
          </a:p>
        </p:txBody>
      </p:sp>
      <p:sp>
        <p:nvSpPr>
          <p:cNvPr id="19494" name="Rectangle 19493">
            <a:extLst>
              <a:ext uri="{FF2B5EF4-FFF2-40B4-BE49-F238E27FC236}">
                <a16:creationId xmlns:a16="http://schemas.microsoft.com/office/drawing/2014/main" id="{B0EE8A42-107A-4D4C-8D56-BBAE95C7FC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524009" y="3366125"/>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092005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391" name="Rectangle 16390">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93" name="Right Triangle 16392">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395" name="Rectangle 16394">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86" name="Tytuł 1">
            <a:extLst>
              <a:ext uri="{FF2B5EF4-FFF2-40B4-BE49-F238E27FC236}">
                <a16:creationId xmlns:a16="http://schemas.microsoft.com/office/drawing/2014/main" id="{8E912880-A9ED-BDC5-AEDD-964479DE7057}"/>
              </a:ext>
            </a:extLst>
          </p:cNvPr>
          <p:cNvSpPr>
            <a:spLocks noGrp="1"/>
          </p:cNvSpPr>
          <p:nvPr>
            <p:ph type="title"/>
          </p:nvPr>
        </p:nvSpPr>
        <p:spPr>
          <a:xfrm>
            <a:off x="1285241" y="1008993"/>
            <a:ext cx="9231410" cy="4520270"/>
          </a:xfrm>
        </p:spPr>
        <p:txBody>
          <a:bodyPr vert="horz" lIns="91440" tIns="45720" rIns="91440" bIns="45720" rtlCol="0" anchor="b">
            <a:normAutofit fontScale="90000"/>
          </a:bodyPr>
          <a:lstStyle/>
          <a:p>
            <a:pPr>
              <a:defRPr/>
            </a:pPr>
            <a:br>
              <a:rPr lang="pl-PL" sz="2900" b="1" kern="1200" dirty="0">
                <a:solidFill>
                  <a:schemeClr val="tx1"/>
                </a:solidFill>
                <a:latin typeface="+mj-lt"/>
                <a:ea typeface="+mj-ea"/>
                <a:cs typeface="+mj-cs"/>
              </a:rPr>
            </a:br>
            <a:br>
              <a:rPr lang="pl-PL" sz="2900" b="1" kern="1200" dirty="0">
                <a:solidFill>
                  <a:schemeClr val="tx1"/>
                </a:solidFill>
                <a:latin typeface="+mj-lt"/>
                <a:ea typeface="+mj-ea"/>
                <a:cs typeface="+mj-cs"/>
              </a:rPr>
            </a:br>
            <a:br>
              <a:rPr lang="pl-PL" sz="2900" b="1" kern="1200" dirty="0">
                <a:solidFill>
                  <a:schemeClr val="tx1"/>
                </a:solidFill>
                <a:latin typeface="+mj-lt"/>
                <a:ea typeface="+mj-ea"/>
                <a:cs typeface="+mj-cs"/>
              </a:rPr>
            </a:br>
            <a:br>
              <a:rPr lang="pl-PL" sz="2900" b="1" kern="1200" dirty="0">
                <a:solidFill>
                  <a:schemeClr val="tx1"/>
                </a:solidFill>
                <a:latin typeface="+mj-lt"/>
                <a:ea typeface="+mj-ea"/>
                <a:cs typeface="+mj-cs"/>
              </a:rPr>
            </a:br>
            <a:br>
              <a:rPr lang="pl-PL" sz="2900" b="1" kern="1200" dirty="0">
                <a:solidFill>
                  <a:schemeClr val="tx1"/>
                </a:solidFill>
                <a:latin typeface="+mj-lt"/>
                <a:ea typeface="+mj-ea"/>
                <a:cs typeface="+mj-cs"/>
              </a:rPr>
            </a:br>
            <a:r>
              <a:rPr lang="en-US" sz="2900" b="1" kern="1200" dirty="0" err="1">
                <a:solidFill>
                  <a:schemeClr val="tx1"/>
                </a:solidFill>
                <a:latin typeface="+mj-lt"/>
                <a:ea typeface="+mj-ea"/>
                <a:cs typeface="+mj-cs"/>
              </a:rPr>
              <a:t>Formy</a:t>
            </a:r>
            <a:r>
              <a:rPr lang="en-US" sz="2900" b="1" kern="1200" dirty="0">
                <a:solidFill>
                  <a:schemeClr val="tx1"/>
                </a:solidFill>
                <a:latin typeface="+mj-lt"/>
                <a:ea typeface="+mj-ea"/>
                <a:cs typeface="+mj-cs"/>
              </a:rPr>
              <a:t> </a:t>
            </a:r>
            <a:r>
              <a:rPr lang="en-US" sz="2900" b="1" kern="1200" dirty="0" err="1">
                <a:solidFill>
                  <a:schemeClr val="tx1"/>
                </a:solidFill>
                <a:latin typeface="+mj-lt"/>
                <a:ea typeface="+mj-ea"/>
                <a:cs typeface="+mj-cs"/>
              </a:rPr>
              <a:t>konsultacji</a:t>
            </a:r>
            <a:r>
              <a:rPr lang="en-US" sz="2900" b="1" kern="1200" dirty="0">
                <a:solidFill>
                  <a:schemeClr val="tx1"/>
                </a:solidFill>
                <a:latin typeface="+mj-lt"/>
                <a:ea typeface="+mj-ea"/>
                <a:cs typeface="+mj-cs"/>
              </a:rPr>
              <a:t> </a:t>
            </a:r>
            <a:r>
              <a:rPr lang="en-US" sz="2900" kern="1200" dirty="0" err="1">
                <a:solidFill>
                  <a:schemeClr val="tx1"/>
                </a:solidFill>
                <a:latin typeface="+mj-lt"/>
                <a:ea typeface="+mj-ea"/>
                <a:cs typeface="+mj-cs"/>
              </a:rPr>
              <a:t>mogą</a:t>
            </a:r>
            <a:r>
              <a:rPr lang="en-US" sz="2900" kern="1200" dirty="0">
                <a:solidFill>
                  <a:schemeClr val="tx1"/>
                </a:solidFill>
                <a:latin typeface="+mj-lt"/>
                <a:ea typeface="+mj-ea"/>
                <a:cs typeface="+mj-cs"/>
              </a:rPr>
              <a:t> </a:t>
            </a:r>
            <a:r>
              <a:rPr lang="en-US" sz="2900" kern="1200" dirty="0" err="1">
                <a:solidFill>
                  <a:schemeClr val="tx1"/>
                </a:solidFill>
                <a:latin typeface="+mj-lt"/>
                <a:ea typeface="+mj-ea"/>
                <a:cs typeface="+mj-cs"/>
              </a:rPr>
              <a:t>być</a:t>
            </a:r>
            <a:r>
              <a:rPr lang="en-US" sz="2900" kern="1200" dirty="0">
                <a:solidFill>
                  <a:schemeClr val="tx1"/>
                </a:solidFill>
                <a:latin typeface="+mj-lt"/>
                <a:ea typeface="+mj-ea"/>
                <a:cs typeface="+mj-cs"/>
              </a:rPr>
              <a:t> </a:t>
            </a:r>
            <a:r>
              <a:rPr lang="en-US" sz="2900" kern="1200" dirty="0" err="1">
                <a:solidFill>
                  <a:schemeClr val="tx1"/>
                </a:solidFill>
                <a:latin typeface="+mj-lt"/>
                <a:ea typeface="+mj-ea"/>
                <a:cs typeface="+mj-cs"/>
              </a:rPr>
              <a:t>zróżnicowane</a:t>
            </a:r>
            <a:r>
              <a:rPr lang="en-US" sz="2900" kern="1200" dirty="0">
                <a:solidFill>
                  <a:schemeClr val="tx1"/>
                </a:solidFill>
                <a:latin typeface="+mj-lt"/>
                <a:ea typeface="+mj-ea"/>
                <a:cs typeface="+mj-cs"/>
              </a:rPr>
              <a:t>: </a:t>
            </a:r>
            <a:br>
              <a:rPr lang="en-US" sz="2900" kern="1200" dirty="0">
                <a:solidFill>
                  <a:schemeClr val="tx1"/>
                </a:solidFill>
                <a:latin typeface="+mj-lt"/>
                <a:ea typeface="+mj-ea"/>
                <a:cs typeface="+mj-cs"/>
              </a:rPr>
            </a:br>
            <a:br>
              <a:rPr lang="en-US" sz="2900" kern="1200" dirty="0">
                <a:solidFill>
                  <a:schemeClr val="tx1"/>
                </a:solidFill>
                <a:latin typeface="+mj-lt"/>
                <a:ea typeface="+mj-ea"/>
                <a:cs typeface="+mj-cs"/>
              </a:rPr>
            </a:br>
            <a:r>
              <a:rPr lang="en-US" sz="2900" b="1" kern="1200" dirty="0" err="1">
                <a:solidFill>
                  <a:schemeClr val="tx1"/>
                </a:solidFill>
                <a:latin typeface="+mj-lt"/>
                <a:ea typeface="+mj-ea"/>
                <a:cs typeface="+mj-cs"/>
              </a:rPr>
              <a:t>Warsztaty</a:t>
            </a:r>
            <a:r>
              <a:rPr lang="en-US" sz="2900" b="1" kern="1200" dirty="0">
                <a:solidFill>
                  <a:schemeClr val="tx1"/>
                </a:solidFill>
                <a:latin typeface="+mj-lt"/>
                <a:ea typeface="+mj-ea"/>
                <a:cs typeface="+mj-cs"/>
              </a:rPr>
              <a:t> </a:t>
            </a:r>
            <a:r>
              <a:rPr lang="en-US" sz="2900" b="1" kern="1200" dirty="0" err="1">
                <a:solidFill>
                  <a:schemeClr val="tx1"/>
                </a:solidFill>
                <a:latin typeface="+mj-lt"/>
                <a:ea typeface="+mj-ea"/>
                <a:cs typeface="+mj-cs"/>
              </a:rPr>
              <a:t>strategiczne</a:t>
            </a:r>
            <a:r>
              <a:rPr lang="en-US" sz="2900" b="1" kern="1200" dirty="0">
                <a:solidFill>
                  <a:schemeClr val="tx1"/>
                </a:solidFill>
                <a:latin typeface="+mj-lt"/>
                <a:ea typeface="+mj-ea"/>
                <a:cs typeface="+mj-cs"/>
              </a:rPr>
              <a:t> </a:t>
            </a:r>
            <a:r>
              <a:rPr lang="en-US" sz="2900" kern="1200" dirty="0">
                <a:solidFill>
                  <a:schemeClr val="tx1"/>
                </a:solidFill>
                <a:latin typeface="+mj-lt"/>
                <a:ea typeface="+mj-ea"/>
                <a:cs typeface="+mj-cs"/>
              </a:rPr>
              <a:t>w </a:t>
            </a:r>
            <a:r>
              <a:rPr lang="en-US" sz="2900" kern="1200" dirty="0" err="1">
                <a:solidFill>
                  <a:schemeClr val="tx1"/>
                </a:solidFill>
                <a:latin typeface="+mj-lt"/>
                <a:ea typeface="+mj-ea"/>
                <a:cs typeface="+mj-cs"/>
              </a:rPr>
              <a:t>grupach</a:t>
            </a:r>
            <a:r>
              <a:rPr lang="en-US" sz="2900" kern="1200" dirty="0">
                <a:solidFill>
                  <a:schemeClr val="tx1"/>
                </a:solidFill>
                <a:latin typeface="+mj-lt"/>
                <a:ea typeface="+mj-ea"/>
                <a:cs typeface="+mj-cs"/>
              </a:rPr>
              <a:t> </a:t>
            </a:r>
            <a:r>
              <a:rPr lang="en-US" sz="2900" kern="1200" dirty="0" err="1">
                <a:solidFill>
                  <a:schemeClr val="tx1"/>
                </a:solidFill>
                <a:latin typeface="+mj-lt"/>
                <a:ea typeface="+mj-ea"/>
                <a:cs typeface="+mj-cs"/>
              </a:rPr>
              <a:t>nominalnych</a:t>
            </a:r>
            <a:r>
              <a:rPr lang="en-US" sz="2900" kern="1200" dirty="0">
                <a:solidFill>
                  <a:schemeClr val="tx1"/>
                </a:solidFill>
                <a:latin typeface="+mj-lt"/>
                <a:ea typeface="+mj-ea"/>
                <a:cs typeface="+mj-cs"/>
              </a:rPr>
              <a:t>, </a:t>
            </a:r>
            <a:r>
              <a:rPr lang="en-US" sz="2900" kern="1200" dirty="0" err="1">
                <a:solidFill>
                  <a:schemeClr val="tx1"/>
                </a:solidFill>
                <a:latin typeface="+mj-lt"/>
                <a:ea typeface="+mj-ea"/>
                <a:cs typeface="+mj-cs"/>
              </a:rPr>
              <a:t>najczęściej</a:t>
            </a:r>
            <a:r>
              <a:rPr lang="en-US" sz="2900" kern="1200" dirty="0">
                <a:solidFill>
                  <a:schemeClr val="tx1"/>
                </a:solidFill>
                <a:latin typeface="+mj-lt"/>
                <a:ea typeface="+mj-ea"/>
                <a:cs typeface="+mj-cs"/>
              </a:rPr>
              <a:t> </a:t>
            </a:r>
            <a:r>
              <a:rPr lang="en-US" sz="2900" kern="1200" dirty="0" err="1">
                <a:solidFill>
                  <a:schemeClr val="tx1"/>
                </a:solidFill>
                <a:latin typeface="+mj-lt"/>
                <a:ea typeface="+mj-ea"/>
                <a:cs typeface="+mj-cs"/>
              </a:rPr>
              <a:t>metodą</a:t>
            </a:r>
            <a:r>
              <a:rPr lang="en-US" sz="2900" kern="1200" dirty="0">
                <a:solidFill>
                  <a:schemeClr val="tx1"/>
                </a:solidFill>
                <a:latin typeface="+mj-lt"/>
                <a:ea typeface="+mj-ea"/>
                <a:cs typeface="+mj-cs"/>
              </a:rPr>
              <a:t> „</a:t>
            </a:r>
            <a:r>
              <a:rPr lang="en-US" sz="2900" kern="1200" dirty="0" err="1">
                <a:solidFill>
                  <a:schemeClr val="tx1"/>
                </a:solidFill>
                <a:latin typeface="+mj-lt"/>
                <a:ea typeface="+mj-ea"/>
                <a:cs typeface="+mj-cs"/>
              </a:rPr>
              <a:t>burzy</a:t>
            </a:r>
            <a:r>
              <a:rPr lang="en-US" sz="2900" kern="1200" dirty="0">
                <a:solidFill>
                  <a:schemeClr val="tx1"/>
                </a:solidFill>
                <a:latin typeface="+mj-lt"/>
                <a:ea typeface="+mj-ea"/>
                <a:cs typeface="+mj-cs"/>
              </a:rPr>
              <a:t> </a:t>
            </a:r>
            <a:r>
              <a:rPr lang="en-US" sz="2900" kern="1200" dirty="0" err="1">
                <a:solidFill>
                  <a:schemeClr val="tx1"/>
                </a:solidFill>
                <a:latin typeface="+mj-lt"/>
                <a:ea typeface="+mj-ea"/>
                <a:cs typeface="+mj-cs"/>
              </a:rPr>
              <a:t>mózgów</a:t>
            </a:r>
            <a:r>
              <a:rPr lang="en-US" sz="2900" kern="1200" dirty="0">
                <a:solidFill>
                  <a:schemeClr val="tx1"/>
                </a:solidFill>
                <a:latin typeface="+mj-lt"/>
                <a:ea typeface="+mj-ea"/>
                <a:cs typeface="+mj-cs"/>
              </a:rPr>
              <a:t>”; </a:t>
            </a:r>
            <a:br>
              <a:rPr lang="en-US" sz="2900" kern="1200" dirty="0">
                <a:solidFill>
                  <a:schemeClr val="tx1"/>
                </a:solidFill>
                <a:latin typeface="+mj-lt"/>
                <a:ea typeface="+mj-ea"/>
                <a:cs typeface="+mj-cs"/>
              </a:rPr>
            </a:br>
            <a:br>
              <a:rPr lang="en-US" sz="2900" kern="1200" dirty="0">
                <a:solidFill>
                  <a:schemeClr val="tx1"/>
                </a:solidFill>
                <a:latin typeface="+mj-lt"/>
                <a:ea typeface="+mj-ea"/>
                <a:cs typeface="+mj-cs"/>
              </a:rPr>
            </a:br>
            <a:r>
              <a:rPr lang="en-US" sz="2900" b="1" kern="1200" dirty="0" err="1">
                <a:solidFill>
                  <a:schemeClr val="tx1"/>
                </a:solidFill>
                <a:latin typeface="+mj-lt"/>
                <a:ea typeface="+mj-ea"/>
                <a:cs typeface="+mj-cs"/>
              </a:rPr>
              <a:t>Konferencje</a:t>
            </a:r>
            <a:r>
              <a:rPr lang="en-US" sz="2900" b="1" kern="1200" dirty="0">
                <a:solidFill>
                  <a:schemeClr val="tx1"/>
                </a:solidFill>
                <a:latin typeface="+mj-lt"/>
                <a:ea typeface="+mj-ea"/>
                <a:cs typeface="+mj-cs"/>
              </a:rPr>
              <a:t> </a:t>
            </a:r>
            <a:r>
              <a:rPr lang="en-US" sz="2900" b="1" kern="1200" dirty="0" err="1">
                <a:solidFill>
                  <a:schemeClr val="tx1"/>
                </a:solidFill>
                <a:latin typeface="+mj-lt"/>
                <a:ea typeface="+mj-ea"/>
                <a:cs typeface="+mj-cs"/>
              </a:rPr>
              <a:t>poszukiwawcze</a:t>
            </a:r>
            <a:r>
              <a:rPr lang="en-US" sz="2900" b="1" kern="1200" dirty="0">
                <a:solidFill>
                  <a:schemeClr val="tx1"/>
                </a:solidFill>
                <a:latin typeface="+mj-lt"/>
                <a:ea typeface="+mj-ea"/>
                <a:cs typeface="+mj-cs"/>
              </a:rPr>
              <a:t> </a:t>
            </a:r>
            <a:r>
              <a:rPr lang="en-US" sz="2900" kern="1200" dirty="0">
                <a:solidFill>
                  <a:schemeClr val="tx1"/>
                </a:solidFill>
                <a:latin typeface="+mj-lt"/>
                <a:ea typeface="+mj-ea"/>
                <a:cs typeface="+mj-cs"/>
              </a:rPr>
              <a:t>w </a:t>
            </a:r>
            <a:r>
              <a:rPr lang="en-US" sz="2900" kern="1200" dirty="0" err="1">
                <a:solidFill>
                  <a:schemeClr val="tx1"/>
                </a:solidFill>
                <a:latin typeface="+mj-lt"/>
                <a:ea typeface="+mj-ea"/>
                <a:cs typeface="+mj-cs"/>
              </a:rPr>
              <a:t>formie</a:t>
            </a:r>
            <a:r>
              <a:rPr lang="en-US" sz="2900" kern="1200" dirty="0">
                <a:solidFill>
                  <a:schemeClr val="tx1"/>
                </a:solidFill>
                <a:latin typeface="+mj-lt"/>
                <a:ea typeface="+mj-ea"/>
                <a:cs typeface="+mj-cs"/>
              </a:rPr>
              <a:t> </a:t>
            </a:r>
            <a:r>
              <a:rPr lang="en-US" sz="2900" kern="1200" dirty="0" err="1">
                <a:solidFill>
                  <a:schemeClr val="tx1"/>
                </a:solidFill>
                <a:latin typeface="+mj-lt"/>
                <a:ea typeface="+mj-ea"/>
                <a:cs typeface="+mj-cs"/>
              </a:rPr>
              <a:t>plenarnej</a:t>
            </a:r>
            <a:r>
              <a:rPr lang="en-US" sz="2900" kern="1200" dirty="0">
                <a:solidFill>
                  <a:schemeClr val="tx1"/>
                </a:solidFill>
                <a:latin typeface="+mj-lt"/>
                <a:ea typeface="+mj-ea"/>
                <a:cs typeface="+mj-cs"/>
              </a:rPr>
              <a:t> </a:t>
            </a:r>
            <a:br>
              <a:rPr lang="en-US" sz="2900" kern="1200" dirty="0">
                <a:solidFill>
                  <a:schemeClr val="tx1"/>
                </a:solidFill>
                <a:latin typeface="+mj-lt"/>
                <a:ea typeface="+mj-ea"/>
                <a:cs typeface="+mj-cs"/>
              </a:rPr>
            </a:br>
            <a:r>
              <a:rPr lang="en-US" sz="2900" kern="1200" dirty="0">
                <a:solidFill>
                  <a:schemeClr val="tx1"/>
                </a:solidFill>
                <a:latin typeface="+mj-lt"/>
                <a:ea typeface="+mj-ea"/>
                <a:cs typeface="+mj-cs"/>
              </a:rPr>
              <a:t>z </a:t>
            </a:r>
            <a:r>
              <a:rPr lang="en-US" sz="2900" kern="1200" dirty="0" err="1">
                <a:solidFill>
                  <a:schemeClr val="tx1"/>
                </a:solidFill>
                <a:latin typeface="+mj-lt"/>
                <a:ea typeface="+mj-ea"/>
                <a:cs typeface="+mj-cs"/>
              </a:rPr>
              <a:t>udziałem</a:t>
            </a:r>
            <a:r>
              <a:rPr lang="en-US" sz="2900" kern="1200" dirty="0">
                <a:solidFill>
                  <a:schemeClr val="tx1"/>
                </a:solidFill>
                <a:latin typeface="+mj-lt"/>
                <a:ea typeface="+mj-ea"/>
                <a:cs typeface="+mj-cs"/>
              </a:rPr>
              <a:t> </a:t>
            </a:r>
            <a:r>
              <a:rPr lang="en-US" sz="2900" kern="1200" dirty="0" err="1">
                <a:solidFill>
                  <a:schemeClr val="tx1"/>
                </a:solidFill>
                <a:latin typeface="+mj-lt"/>
                <a:ea typeface="+mj-ea"/>
                <a:cs typeface="+mj-cs"/>
              </a:rPr>
              <a:t>ekspertów</a:t>
            </a:r>
            <a:r>
              <a:rPr lang="en-US" sz="2900" kern="1200" dirty="0">
                <a:solidFill>
                  <a:schemeClr val="tx1"/>
                </a:solidFill>
                <a:latin typeface="+mj-lt"/>
                <a:ea typeface="+mj-ea"/>
                <a:cs typeface="+mj-cs"/>
              </a:rPr>
              <a:t> </a:t>
            </a:r>
            <a:r>
              <a:rPr lang="en-US" sz="2900" kern="1200" dirty="0" err="1">
                <a:solidFill>
                  <a:schemeClr val="tx1"/>
                </a:solidFill>
                <a:latin typeface="+mj-lt"/>
                <a:ea typeface="+mj-ea"/>
                <a:cs typeface="+mj-cs"/>
              </a:rPr>
              <a:t>zewnętrznych</a:t>
            </a:r>
            <a:r>
              <a:rPr lang="en-US" sz="2900" kern="1200" dirty="0">
                <a:solidFill>
                  <a:schemeClr val="tx1"/>
                </a:solidFill>
                <a:latin typeface="+mj-lt"/>
                <a:ea typeface="+mj-ea"/>
                <a:cs typeface="+mj-cs"/>
              </a:rPr>
              <a:t>; </a:t>
            </a:r>
            <a:br>
              <a:rPr lang="en-US" sz="2900" kern="1200" dirty="0">
                <a:solidFill>
                  <a:schemeClr val="tx1"/>
                </a:solidFill>
                <a:latin typeface="+mj-lt"/>
                <a:ea typeface="+mj-ea"/>
                <a:cs typeface="+mj-cs"/>
              </a:rPr>
            </a:br>
            <a:br>
              <a:rPr lang="en-US" sz="2900" kern="1200" dirty="0">
                <a:solidFill>
                  <a:schemeClr val="tx1"/>
                </a:solidFill>
                <a:latin typeface="+mj-lt"/>
                <a:ea typeface="+mj-ea"/>
                <a:cs typeface="+mj-cs"/>
              </a:rPr>
            </a:br>
            <a:r>
              <a:rPr lang="en-US" sz="2900" b="1" kern="1200" dirty="0" err="1">
                <a:solidFill>
                  <a:schemeClr val="tx1"/>
                </a:solidFill>
                <a:latin typeface="+mj-lt"/>
                <a:ea typeface="+mj-ea"/>
                <a:cs typeface="+mj-cs"/>
              </a:rPr>
              <a:t>Metoda</a:t>
            </a:r>
            <a:r>
              <a:rPr lang="en-US" sz="2900" b="1" kern="1200" dirty="0">
                <a:solidFill>
                  <a:schemeClr val="tx1"/>
                </a:solidFill>
                <a:latin typeface="+mj-lt"/>
                <a:ea typeface="+mj-ea"/>
                <a:cs typeface="+mj-cs"/>
              </a:rPr>
              <a:t> </a:t>
            </a:r>
            <a:r>
              <a:rPr lang="en-US" sz="2900" b="1" kern="1200" dirty="0" err="1">
                <a:solidFill>
                  <a:schemeClr val="tx1"/>
                </a:solidFill>
                <a:latin typeface="+mj-lt"/>
                <a:ea typeface="+mj-ea"/>
                <a:cs typeface="+mj-cs"/>
              </a:rPr>
              <a:t>delficka</a:t>
            </a:r>
            <a:r>
              <a:rPr lang="en-US" sz="2900" b="1" kern="1200" dirty="0">
                <a:solidFill>
                  <a:schemeClr val="tx1"/>
                </a:solidFill>
                <a:latin typeface="+mj-lt"/>
                <a:ea typeface="+mj-ea"/>
                <a:cs typeface="+mj-cs"/>
              </a:rPr>
              <a:t> </a:t>
            </a:r>
            <a:r>
              <a:rPr lang="en-US" sz="2900" kern="1200" dirty="0">
                <a:solidFill>
                  <a:schemeClr val="tx1"/>
                </a:solidFill>
                <a:latin typeface="+mj-lt"/>
                <a:ea typeface="+mj-ea"/>
                <a:cs typeface="+mj-cs"/>
              </a:rPr>
              <a:t>– </a:t>
            </a:r>
            <a:r>
              <a:rPr lang="en-US" sz="2900" kern="1200" dirty="0" err="1">
                <a:solidFill>
                  <a:schemeClr val="tx1"/>
                </a:solidFill>
                <a:latin typeface="+mj-lt"/>
                <a:ea typeface="+mj-ea"/>
                <a:cs typeface="+mj-cs"/>
              </a:rPr>
              <a:t>ankietowanie</a:t>
            </a:r>
            <a:r>
              <a:rPr lang="en-US" sz="2900" kern="1200" dirty="0">
                <a:solidFill>
                  <a:schemeClr val="tx1"/>
                </a:solidFill>
                <a:latin typeface="+mj-lt"/>
                <a:ea typeface="+mj-ea"/>
                <a:cs typeface="+mj-cs"/>
              </a:rPr>
              <a:t> </a:t>
            </a:r>
            <a:r>
              <a:rPr lang="en-US" sz="2900" kern="1200" dirty="0" err="1">
                <a:solidFill>
                  <a:schemeClr val="tx1"/>
                </a:solidFill>
                <a:latin typeface="+mj-lt"/>
                <a:ea typeface="+mj-ea"/>
                <a:cs typeface="+mj-cs"/>
              </a:rPr>
              <a:t>sporej</a:t>
            </a:r>
            <a:r>
              <a:rPr lang="en-US" sz="2900" kern="1200" dirty="0">
                <a:solidFill>
                  <a:schemeClr val="tx1"/>
                </a:solidFill>
                <a:latin typeface="+mj-lt"/>
                <a:ea typeface="+mj-ea"/>
                <a:cs typeface="+mj-cs"/>
              </a:rPr>
              <a:t> </a:t>
            </a:r>
            <a:r>
              <a:rPr lang="en-US" sz="2900" kern="1200" dirty="0" err="1">
                <a:solidFill>
                  <a:schemeClr val="tx1"/>
                </a:solidFill>
                <a:latin typeface="+mj-lt"/>
                <a:ea typeface="+mj-ea"/>
                <a:cs typeface="+mj-cs"/>
              </a:rPr>
              <a:t>grupy</a:t>
            </a:r>
            <a:r>
              <a:rPr lang="en-US" sz="2900" kern="1200" dirty="0">
                <a:solidFill>
                  <a:schemeClr val="tx1"/>
                </a:solidFill>
                <a:latin typeface="+mj-lt"/>
                <a:ea typeface="+mj-ea"/>
                <a:cs typeface="+mj-cs"/>
              </a:rPr>
              <a:t> </a:t>
            </a:r>
            <a:r>
              <a:rPr lang="en-US" sz="2900" kern="1200" dirty="0" err="1">
                <a:solidFill>
                  <a:schemeClr val="tx1"/>
                </a:solidFill>
                <a:latin typeface="+mj-lt"/>
                <a:ea typeface="+mj-ea"/>
                <a:cs typeface="+mj-cs"/>
              </a:rPr>
              <a:t>ekspertów</a:t>
            </a:r>
            <a:r>
              <a:rPr lang="en-US" sz="2900" kern="1200" dirty="0">
                <a:solidFill>
                  <a:schemeClr val="tx1"/>
                </a:solidFill>
                <a:latin typeface="+mj-lt"/>
                <a:ea typeface="+mj-ea"/>
                <a:cs typeface="+mj-cs"/>
              </a:rPr>
              <a:t> </a:t>
            </a:r>
            <a:br>
              <a:rPr lang="en-US" sz="2900" kern="1200" dirty="0">
                <a:solidFill>
                  <a:schemeClr val="tx1"/>
                </a:solidFill>
                <a:latin typeface="+mj-lt"/>
                <a:ea typeface="+mj-ea"/>
                <a:cs typeface="+mj-cs"/>
              </a:rPr>
            </a:br>
            <a:r>
              <a:rPr lang="en-US" sz="2900" kern="1200" dirty="0">
                <a:solidFill>
                  <a:schemeClr val="tx1"/>
                </a:solidFill>
                <a:latin typeface="+mj-lt"/>
                <a:ea typeface="+mj-ea"/>
                <a:cs typeface="+mj-cs"/>
              </a:rPr>
              <a:t>w </a:t>
            </a:r>
            <a:r>
              <a:rPr lang="en-US" sz="2900" kern="1200" dirty="0" err="1">
                <a:solidFill>
                  <a:schemeClr val="tx1"/>
                </a:solidFill>
                <a:latin typeface="+mj-lt"/>
                <a:ea typeface="+mj-ea"/>
                <a:cs typeface="+mj-cs"/>
              </a:rPr>
              <a:t>kilku</a:t>
            </a:r>
            <a:r>
              <a:rPr lang="en-US" sz="2900" kern="1200" dirty="0">
                <a:solidFill>
                  <a:schemeClr val="tx1"/>
                </a:solidFill>
                <a:latin typeface="+mj-lt"/>
                <a:ea typeface="+mj-ea"/>
                <a:cs typeface="+mj-cs"/>
              </a:rPr>
              <a:t> </a:t>
            </a:r>
            <a:r>
              <a:rPr lang="en-US" sz="2900" kern="1200" dirty="0" err="1">
                <a:solidFill>
                  <a:schemeClr val="tx1"/>
                </a:solidFill>
                <a:latin typeface="+mj-lt"/>
                <a:ea typeface="+mj-ea"/>
                <a:cs typeface="+mj-cs"/>
              </a:rPr>
              <a:t>etapach</a:t>
            </a:r>
            <a:r>
              <a:rPr lang="en-US" sz="2900" kern="1200" dirty="0">
                <a:solidFill>
                  <a:schemeClr val="tx1"/>
                </a:solidFill>
                <a:latin typeface="+mj-lt"/>
                <a:ea typeface="+mj-ea"/>
                <a:cs typeface="+mj-cs"/>
              </a:rPr>
              <a:t>, </a:t>
            </a:r>
            <a:r>
              <a:rPr lang="en-US" sz="2900" kern="1200" dirty="0" err="1">
                <a:solidFill>
                  <a:schemeClr val="tx1"/>
                </a:solidFill>
                <a:latin typeface="+mj-lt"/>
                <a:ea typeface="+mj-ea"/>
                <a:cs typeface="+mj-cs"/>
              </a:rPr>
              <a:t>gdzie</a:t>
            </a:r>
            <a:r>
              <a:rPr lang="en-US" sz="2900" kern="1200" dirty="0">
                <a:solidFill>
                  <a:schemeClr val="tx1"/>
                </a:solidFill>
                <a:latin typeface="+mj-lt"/>
                <a:ea typeface="+mj-ea"/>
                <a:cs typeface="+mj-cs"/>
              </a:rPr>
              <a:t> </a:t>
            </a:r>
            <a:r>
              <a:rPr lang="en-US" sz="2900" kern="1200" dirty="0" err="1">
                <a:solidFill>
                  <a:schemeClr val="tx1"/>
                </a:solidFill>
                <a:latin typeface="+mj-lt"/>
                <a:ea typeface="+mj-ea"/>
                <a:cs typeface="+mj-cs"/>
              </a:rPr>
              <a:t>przy</a:t>
            </a:r>
            <a:r>
              <a:rPr lang="en-US" sz="2900" kern="1200" dirty="0">
                <a:solidFill>
                  <a:schemeClr val="tx1"/>
                </a:solidFill>
                <a:latin typeface="+mj-lt"/>
                <a:ea typeface="+mj-ea"/>
                <a:cs typeface="+mj-cs"/>
              </a:rPr>
              <a:t> </a:t>
            </a:r>
            <a:r>
              <a:rPr lang="en-US" sz="2900" kern="1200" dirty="0" err="1">
                <a:solidFill>
                  <a:schemeClr val="tx1"/>
                </a:solidFill>
                <a:latin typeface="+mj-lt"/>
                <a:ea typeface="+mj-ea"/>
                <a:cs typeface="+mj-cs"/>
              </a:rPr>
              <a:t>powtórnym</a:t>
            </a:r>
            <a:r>
              <a:rPr lang="en-US" sz="2900" kern="1200" dirty="0">
                <a:solidFill>
                  <a:schemeClr val="tx1"/>
                </a:solidFill>
                <a:latin typeface="+mj-lt"/>
                <a:ea typeface="+mj-ea"/>
                <a:cs typeface="+mj-cs"/>
              </a:rPr>
              <a:t> </a:t>
            </a:r>
            <a:r>
              <a:rPr lang="en-US" sz="2900" kern="1200" dirty="0" err="1">
                <a:solidFill>
                  <a:schemeClr val="tx1"/>
                </a:solidFill>
                <a:latin typeface="+mj-lt"/>
                <a:ea typeface="+mj-ea"/>
                <a:cs typeface="+mj-cs"/>
              </a:rPr>
              <a:t>ankietowaniu</a:t>
            </a:r>
            <a:r>
              <a:rPr lang="en-US" sz="2900" kern="1200" dirty="0">
                <a:solidFill>
                  <a:schemeClr val="tx1"/>
                </a:solidFill>
                <a:latin typeface="+mj-lt"/>
                <a:ea typeface="+mj-ea"/>
                <a:cs typeface="+mj-cs"/>
              </a:rPr>
              <a:t> </a:t>
            </a:r>
            <a:r>
              <a:rPr lang="en-US" sz="2900" kern="1200" dirty="0" err="1">
                <a:solidFill>
                  <a:schemeClr val="tx1"/>
                </a:solidFill>
                <a:latin typeface="+mj-lt"/>
                <a:ea typeface="+mj-ea"/>
                <a:cs typeface="+mj-cs"/>
              </a:rPr>
              <a:t>wyklucza</a:t>
            </a:r>
            <a:r>
              <a:rPr lang="en-US" sz="2900" kern="1200" dirty="0">
                <a:solidFill>
                  <a:schemeClr val="tx1"/>
                </a:solidFill>
                <a:latin typeface="+mj-lt"/>
                <a:ea typeface="+mj-ea"/>
                <a:cs typeface="+mj-cs"/>
              </a:rPr>
              <a:t> </a:t>
            </a:r>
            <a:r>
              <a:rPr lang="en-US" sz="2900" kern="1200" dirty="0" err="1">
                <a:solidFill>
                  <a:schemeClr val="tx1"/>
                </a:solidFill>
                <a:latin typeface="+mj-lt"/>
                <a:ea typeface="+mj-ea"/>
                <a:cs typeface="+mj-cs"/>
              </a:rPr>
              <a:t>się</a:t>
            </a:r>
            <a:r>
              <a:rPr lang="en-US" sz="2900" kern="1200" dirty="0">
                <a:solidFill>
                  <a:schemeClr val="tx1"/>
                </a:solidFill>
                <a:latin typeface="+mj-lt"/>
                <a:ea typeface="+mj-ea"/>
                <a:cs typeface="+mj-cs"/>
              </a:rPr>
              <a:t> </a:t>
            </a:r>
            <a:r>
              <a:rPr lang="en-US" sz="2900" kern="1200" dirty="0" err="1">
                <a:solidFill>
                  <a:schemeClr val="tx1"/>
                </a:solidFill>
                <a:latin typeface="+mj-lt"/>
                <a:ea typeface="+mj-ea"/>
                <a:cs typeface="+mj-cs"/>
              </a:rPr>
              <a:t>odpowiedzi</a:t>
            </a:r>
            <a:r>
              <a:rPr lang="en-US" sz="2900" kern="1200" dirty="0">
                <a:solidFill>
                  <a:schemeClr val="tx1"/>
                </a:solidFill>
                <a:latin typeface="+mj-lt"/>
                <a:ea typeface="+mj-ea"/>
                <a:cs typeface="+mj-cs"/>
              </a:rPr>
              <a:t> </a:t>
            </a:r>
            <a:r>
              <a:rPr lang="en-US" sz="2900" kern="1200" dirty="0" err="1">
                <a:solidFill>
                  <a:schemeClr val="tx1"/>
                </a:solidFill>
                <a:latin typeface="+mj-lt"/>
                <a:ea typeface="+mj-ea"/>
                <a:cs typeface="+mj-cs"/>
              </a:rPr>
              <a:t>skrajne</a:t>
            </a:r>
            <a:r>
              <a:rPr lang="en-US" sz="2900" kern="1200" dirty="0">
                <a:solidFill>
                  <a:schemeClr val="tx1"/>
                </a:solidFill>
                <a:latin typeface="+mj-lt"/>
                <a:ea typeface="+mj-ea"/>
                <a:cs typeface="+mj-cs"/>
              </a:rPr>
              <a:t>.</a:t>
            </a:r>
          </a:p>
        </p:txBody>
      </p:sp>
    </p:spTree>
    <p:extLst>
      <p:ext uri="{BB962C8B-B14F-4D97-AF65-F5344CB8AC3E}">
        <p14:creationId xmlns:p14="http://schemas.microsoft.com/office/powerpoint/2010/main" val="37448775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511" name="Rectangle 21510">
            <a:extLst>
              <a:ext uri="{FF2B5EF4-FFF2-40B4-BE49-F238E27FC236}">
                <a16:creationId xmlns:a16="http://schemas.microsoft.com/office/drawing/2014/main" id="{4522B21E-B2B9-4C72-9A71-C87EFD1374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13" name="Rectangle 21512">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515" name="Rectangle 21514">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06" name="Rectangle 5">
            <a:extLst>
              <a:ext uri="{FF2B5EF4-FFF2-40B4-BE49-F238E27FC236}">
                <a16:creationId xmlns:a16="http://schemas.microsoft.com/office/drawing/2014/main" id="{71EFB84C-247F-9AEB-7F57-99568C35F37E}"/>
              </a:ext>
            </a:extLst>
          </p:cNvPr>
          <p:cNvSpPr>
            <a:spLocks noGrp="1" noChangeArrowheads="1"/>
          </p:cNvSpPr>
          <p:nvPr>
            <p:ph type="subTitle" idx="1"/>
          </p:nvPr>
        </p:nvSpPr>
        <p:spPr>
          <a:xfrm>
            <a:off x="857250" y="785815"/>
            <a:ext cx="9810750" cy="5380147"/>
          </a:xfrm>
        </p:spPr>
        <p:txBody>
          <a:bodyPr anchor="ctr">
            <a:normAutofit/>
          </a:bodyPr>
          <a:lstStyle/>
          <a:p>
            <a:pPr algn="just"/>
            <a:r>
              <a:rPr lang="pl-PL" altLang="pl-PL" sz="2000" dirty="0"/>
              <a:t>Postulowane cechy konsultacji społecznych:</a:t>
            </a:r>
          </a:p>
          <a:p>
            <a:pPr algn="just"/>
            <a:r>
              <a:rPr lang="pl-PL" altLang="pl-PL" sz="2000" b="1" dirty="0"/>
              <a:t>Wczesne </a:t>
            </a:r>
            <a:r>
              <a:rPr lang="pl-PL" altLang="pl-PL" sz="2000" dirty="0"/>
              <a:t>– kiedy wszystko jest możliwe; </a:t>
            </a:r>
          </a:p>
          <a:p>
            <a:pPr algn="just"/>
            <a:r>
              <a:rPr lang="pl-PL" altLang="pl-PL" sz="2000" b="1" dirty="0"/>
              <a:t>Skutecznie rozpropagowane </a:t>
            </a:r>
            <a:r>
              <a:rPr lang="pl-PL" altLang="pl-PL" sz="2000" dirty="0"/>
              <a:t>– wiele kanałów informacji, w tym informowanie bezpośrednie; </a:t>
            </a:r>
          </a:p>
          <a:p>
            <a:pPr algn="just"/>
            <a:r>
              <a:rPr lang="pl-PL" altLang="pl-PL" sz="2000" b="1" dirty="0"/>
              <a:t>Aktywizujące inwestora </a:t>
            </a:r>
            <a:r>
              <a:rPr lang="pl-PL" altLang="pl-PL" sz="2000" dirty="0"/>
              <a:t>– np. w budowie dróg; </a:t>
            </a:r>
          </a:p>
          <a:p>
            <a:pPr algn="just"/>
            <a:r>
              <a:rPr lang="pl-PL" altLang="pl-PL" sz="2000" dirty="0"/>
              <a:t>D</a:t>
            </a:r>
            <a:r>
              <a:rPr lang="pl-PL" altLang="pl-PL" sz="2000" b="1" dirty="0"/>
              <a:t>ające czas </a:t>
            </a:r>
            <a:r>
              <a:rPr lang="pl-PL" altLang="pl-PL" sz="2000" dirty="0"/>
              <a:t>do namysłu; </a:t>
            </a:r>
          </a:p>
          <a:p>
            <a:pPr algn="just"/>
            <a:r>
              <a:rPr lang="pl-PL" altLang="pl-PL" sz="2000" b="1" dirty="0"/>
              <a:t>Niezniechęcające</a:t>
            </a:r>
            <a:r>
              <a:rPr lang="pl-PL" altLang="pl-PL" sz="2000" dirty="0"/>
              <a:t> – nie odmawiać nikomu złożenia własnego wniosku ani opinii; </a:t>
            </a:r>
          </a:p>
          <a:p>
            <a:pPr algn="just"/>
            <a:r>
              <a:rPr lang="pl-PL" altLang="pl-PL" sz="2000" b="1" dirty="0"/>
              <a:t>Obiektywne</a:t>
            </a:r>
            <a:r>
              <a:rPr lang="pl-PL" altLang="pl-PL" sz="2000" dirty="0"/>
              <a:t> – rozpatrzyć zgłoszone wnioski rzetelnie i bezstronnie; </a:t>
            </a:r>
          </a:p>
          <a:p>
            <a:pPr algn="just"/>
            <a:r>
              <a:rPr lang="pl-PL" altLang="pl-PL" sz="2000" b="1" dirty="0"/>
              <a:t>Dające jawną decyzję </a:t>
            </a:r>
            <a:r>
              <a:rPr lang="pl-PL" altLang="pl-PL" sz="2000" dirty="0"/>
              <a:t>– o decyzji należy poinformować niezwłocznie społeczeństwo; </a:t>
            </a:r>
          </a:p>
          <a:p>
            <a:pPr algn="just"/>
            <a:r>
              <a:rPr lang="pl-PL" altLang="pl-PL" sz="2000" b="1" dirty="0"/>
              <a:t>Wielokrotne</a:t>
            </a:r>
            <a:r>
              <a:rPr lang="pl-PL" altLang="pl-PL" sz="2000" dirty="0"/>
              <a:t> – na każdym etapie realizacji projektu: rozpoznanie, opracowanie, akceptacja, ewaluacja; </a:t>
            </a:r>
          </a:p>
          <a:p>
            <a:endParaRPr lang="pl-PL" altLang="pl-PL" sz="600" dirty="0"/>
          </a:p>
        </p:txBody>
      </p:sp>
      <p:cxnSp>
        <p:nvCxnSpPr>
          <p:cNvPr id="21517" name="Straight Connector 21516">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91770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005190A-94D2-3141-0577-6CC8B70298D1}"/>
              </a:ext>
            </a:extLst>
          </p:cNvPr>
          <p:cNvSpPr>
            <a:spLocks noGrp="1"/>
          </p:cNvSpPr>
          <p:nvPr>
            <p:ph type="title"/>
          </p:nvPr>
        </p:nvSpPr>
        <p:spPr>
          <a:xfrm>
            <a:off x="640080" y="325369"/>
            <a:ext cx="4368602" cy="1956841"/>
          </a:xfrm>
        </p:spPr>
        <p:txBody>
          <a:bodyPr anchor="b">
            <a:normAutofit/>
          </a:bodyPr>
          <a:lstStyle/>
          <a:p>
            <a:r>
              <a:rPr lang="pl-PL" sz="5400"/>
              <a:t>Dziękuję za uwagę </a:t>
            </a:r>
            <a:r>
              <a:rPr lang="pl-PL" sz="5400">
                <a:sym typeface="Wingdings" panose="05000000000000000000" pitchFamily="2" charset="2"/>
              </a:rPr>
              <a:t></a:t>
            </a:r>
            <a:endParaRPr lang="pl-PL" sz="5400"/>
          </a:p>
        </p:txBody>
      </p:sp>
      <p:sp>
        <p:nvSpPr>
          <p:cNvPr id="14"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8">
            <a:extLst>
              <a:ext uri="{FF2B5EF4-FFF2-40B4-BE49-F238E27FC236}">
                <a16:creationId xmlns:a16="http://schemas.microsoft.com/office/drawing/2014/main" id="{4497590D-398D-0F18-BFB6-0F8F775FD48B}"/>
              </a:ext>
            </a:extLst>
          </p:cNvPr>
          <p:cNvSpPr>
            <a:spLocks noGrp="1"/>
          </p:cNvSpPr>
          <p:nvPr>
            <p:ph idx="1"/>
          </p:nvPr>
        </p:nvSpPr>
        <p:spPr>
          <a:xfrm>
            <a:off x="640080" y="2872899"/>
            <a:ext cx="4243589" cy="3320668"/>
          </a:xfrm>
        </p:spPr>
        <p:txBody>
          <a:bodyPr>
            <a:normAutofit/>
          </a:bodyPr>
          <a:lstStyle/>
          <a:p>
            <a:endParaRPr lang="en-US" sz="2200"/>
          </a:p>
        </p:txBody>
      </p:sp>
      <p:pic>
        <p:nvPicPr>
          <p:cNvPr id="5" name="Symbol zastępczy zawartości 4" descr="Obraz zawierający zewnętrzne, trawa, drzewo, góra&#10;&#10;Opis wygenerowany automatycznie">
            <a:extLst>
              <a:ext uri="{FF2B5EF4-FFF2-40B4-BE49-F238E27FC236}">
                <a16:creationId xmlns:a16="http://schemas.microsoft.com/office/drawing/2014/main" id="{5D164517-228F-6730-54CA-AAE87172576F}"/>
              </a:ext>
            </a:extLst>
          </p:cNvPr>
          <p:cNvPicPr>
            <a:picLocks noChangeAspect="1"/>
          </p:cNvPicPr>
          <p:nvPr/>
        </p:nvPicPr>
        <p:blipFill rotWithShape="1">
          <a:blip r:embed="rId2">
            <a:extLst>
              <a:ext uri="{28A0092B-C50C-407E-A947-70E740481C1C}">
                <a14:useLocalDpi xmlns:a14="http://schemas.microsoft.com/office/drawing/2010/main" val="0"/>
              </a:ext>
            </a:extLst>
          </a:blip>
          <a:srcRect b="303"/>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3942616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A80EC5E-24DC-E412-E1C7-958F74D69627}"/>
              </a:ext>
            </a:extLst>
          </p:cNvPr>
          <p:cNvSpPr>
            <a:spLocks noGrp="1"/>
          </p:cNvSpPr>
          <p:nvPr>
            <p:ph type="title"/>
          </p:nvPr>
        </p:nvSpPr>
        <p:spPr>
          <a:xfrm>
            <a:off x="838200" y="365125"/>
            <a:ext cx="10515600" cy="1325563"/>
          </a:xfrm>
        </p:spPr>
        <p:txBody>
          <a:bodyPr>
            <a:normAutofit/>
          </a:bodyPr>
          <a:lstStyle/>
          <a:p>
            <a:endParaRPr lang="pl-PL" sz="54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C81FEBB8-476F-A306-6DFC-8C76C33FBEE3}"/>
              </a:ext>
            </a:extLst>
          </p:cNvPr>
          <p:cNvSpPr>
            <a:spLocks noGrp="1"/>
          </p:cNvSpPr>
          <p:nvPr>
            <p:ph idx="1"/>
          </p:nvPr>
        </p:nvSpPr>
        <p:spPr>
          <a:xfrm>
            <a:off x="838200" y="1929384"/>
            <a:ext cx="10515600" cy="4251960"/>
          </a:xfrm>
        </p:spPr>
        <p:txBody>
          <a:bodyPr>
            <a:normAutofit/>
          </a:bodyPr>
          <a:lstStyle/>
          <a:p>
            <a:pPr marL="0" indent="0">
              <a:buNone/>
            </a:pPr>
            <a:r>
              <a:rPr lang="pl-PL" sz="2200">
                <a:latin typeface="+mj-lt"/>
              </a:rPr>
              <a:t>Warunkiem dobrej diagnozy jest jej odpowiedni przebieg. </a:t>
            </a:r>
          </a:p>
          <a:p>
            <a:pPr marL="0" indent="0">
              <a:buNone/>
            </a:pPr>
            <a:r>
              <a:rPr lang="pl-PL" sz="2200">
                <a:latin typeface="+mj-lt"/>
              </a:rPr>
              <a:t>Diagnoza jest procesem, który składa się z trzech głównych etapów:</a:t>
            </a:r>
          </a:p>
          <a:p>
            <a:pPr marL="0" indent="0">
              <a:buNone/>
            </a:pPr>
            <a:r>
              <a:rPr lang="pl-PL" sz="2200">
                <a:latin typeface="+mj-lt"/>
              </a:rPr>
              <a:t>1) planowanie,</a:t>
            </a:r>
          </a:p>
          <a:p>
            <a:pPr marL="0" indent="0">
              <a:buNone/>
            </a:pPr>
            <a:r>
              <a:rPr lang="pl-PL" sz="2200">
                <a:latin typeface="+mj-lt"/>
              </a:rPr>
              <a:t>2) badanie,</a:t>
            </a:r>
          </a:p>
          <a:p>
            <a:pPr marL="0" indent="0">
              <a:buNone/>
            </a:pPr>
            <a:r>
              <a:rPr lang="pl-PL" sz="2200">
                <a:latin typeface="+mj-lt"/>
              </a:rPr>
              <a:t>3) redagowanie raportu.</a:t>
            </a:r>
          </a:p>
          <a:p>
            <a:pPr marL="0" indent="0">
              <a:buNone/>
            </a:pPr>
            <a:endParaRPr lang="pl-PL" sz="2200">
              <a:latin typeface="+mj-lt"/>
            </a:endParaRPr>
          </a:p>
          <a:p>
            <a:pPr marL="0" indent="0">
              <a:buNone/>
            </a:pPr>
            <a:r>
              <a:rPr lang="pl-PL" sz="2200" b="1">
                <a:latin typeface="+mj-lt"/>
              </a:rPr>
              <a:t>Poza informacją o potrzebach może dać nam wartość dodaną !</a:t>
            </a:r>
          </a:p>
        </p:txBody>
      </p:sp>
    </p:spTree>
    <p:extLst>
      <p:ext uri="{BB962C8B-B14F-4D97-AF65-F5344CB8AC3E}">
        <p14:creationId xmlns:p14="http://schemas.microsoft.com/office/powerpoint/2010/main" val="4117153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A80EC5E-24DC-E412-E1C7-958F74D69627}"/>
              </a:ext>
            </a:extLst>
          </p:cNvPr>
          <p:cNvSpPr>
            <a:spLocks noGrp="1"/>
          </p:cNvSpPr>
          <p:nvPr>
            <p:ph type="title"/>
          </p:nvPr>
        </p:nvSpPr>
        <p:spPr>
          <a:xfrm>
            <a:off x="838200" y="365125"/>
            <a:ext cx="10515600" cy="1325563"/>
          </a:xfrm>
        </p:spPr>
        <p:txBody>
          <a:bodyPr>
            <a:normAutofit/>
          </a:bodyPr>
          <a:lstStyle/>
          <a:p>
            <a:r>
              <a:rPr lang="pl-PL" sz="4200"/>
              <a:t>Etap I. Planowanie diagnozy</a:t>
            </a:r>
            <a:br>
              <a:rPr lang="pl-PL" sz="4200"/>
            </a:br>
            <a:endParaRPr lang="pl-PL" sz="42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C81FEBB8-476F-A306-6DFC-8C76C33FBEE3}"/>
              </a:ext>
            </a:extLst>
          </p:cNvPr>
          <p:cNvSpPr>
            <a:spLocks noGrp="1"/>
          </p:cNvSpPr>
          <p:nvPr>
            <p:ph idx="1"/>
          </p:nvPr>
        </p:nvSpPr>
        <p:spPr>
          <a:xfrm>
            <a:off x="838200" y="1929384"/>
            <a:ext cx="10515600" cy="4251960"/>
          </a:xfrm>
        </p:spPr>
        <p:txBody>
          <a:bodyPr>
            <a:normAutofit/>
          </a:bodyPr>
          <a:lstStyle/>
          <a:p>
            <a:pPr marL="0" indent="0">
              <a:buNone/>
            </a:pPr>
            <a:r>
              <a:rPr lang="pl-PL" sz="2200">
                <a:latin typeface="+mj-lt"/>
              </a:rPr>
              <a:t>Fundamentem każdej diagnozy jest planowanie. Na tym etapie podejmowane są kluczowe decyzje metodologiczne badań. Są kluczowe, ponieważ warunkują przebieg badań i efekt końcowy</a:t>
            </a:r>
          </a:p>
          <a:p>
            <a:pPr marL="0" indent="0">
              <a:buNone/>
            </a:pPr>
            <a:endParaRPr lang="pl-PL" sz="2200">
              <a:latin typeface="+mj-lt"/>
            </a:endParaRPr>
          </a:p>
          <a:p>
            <a:pPr marL="0" indent="0">
              <a:buNone/>
            </a:pPr>
            <a:r>
              <a:rPr lang="pl-PL" sz="2200">
                <a:latin typeface="+mj-lt"/>
              </a:rPr>
              <a:t>1. Cel diagnozy i pytania badawcze.</a:t>
            </a:r>
          </a:p>
          <a:p>
            <a:pPr marL="0" indent="0">
              <a:buNone/>
            </a:pPr>
            <a:r>
              <a:rPr lang="pl-PL" sz="2200">
                <a:latin typeface="+mj-lt"/>
              </a:rPr>
              <a:t>Jest nim rozpoznanie potrzeb i potencjału społeczności lokalnej w zakresie usług społecznych. Podczas planowania diagnozy należy go odpowiednio dostosować do warunków badania (np. społeczność lokalna, okres, którego dotyczy diagnoza, itp.). Ważnym zadaniem jest sformułowanie pytań (problemów), na które odpowiedzi poszukujemy w diagnozie</a:t>
            </a:r>
          </a:p>
        </p:txBody>
      </p:sp>
    </p:spTree>
    <p:extLst>
      <p:ext uri="{BB962C8B-B14F-4D97-AF65-F5344CB8AC3E}">
        <p14:creationId xmlns:p14="http://schemas.microsoft.com/office/powerpoint/2010/main" val="580732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A80EC5E-24DC-E412-E1C7-958F74D69627}"/>
              </a:ext>
            </a:extLst>
          </p:cNvPr>
          <p:cNvSpPr>
            <a:spLocks noGrp="1"/>
          </p:cNvSpPr>
          <p:nvPr>
            <p:ph type="title"/>
          </p:nvPr>
        </p:nvSpPr>
        <p:spPr>
          <a:xfrm>
            <a:off x="838200" y="365125"/>
            <a:ext cx="10515600" cy="1325563"/>
          </a:xfrm>
        </p:spPr>
        <p:txBody>
          <a:bodyPr>
            <a:normAutofit/>
          </a:bodyPr>
          <a:lstStyle/>
          <a:p>
            <a:r>
              <a:rPr lang="pl-PL" sz="5400"/>
              <a:t>Przykładowe pytania:</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C81FEBB8-476F-A306-6DFC-8C76C33FBEE3}"/>
              </a:ext>
            </a:extLst>
          </p:cNvPr>
          <p:cNvSpPr>
            <a:spLocks noGrp="1"/>
          </p:cNvSpPr>
          <p:nvPr>
            <p:ph idx="1"/>
          </p:nvPr>
        </p:nvSpPr>
        <p:spPr>
          <a:xfrm>
            <a:off x="838200" y="1929384"/>
            <a:ext cx="10515600" cy="4251960"/>
          </a:xfrm>
        </p:spPr>
        <p:txBody>
          <a:bodyPr>
            <a:normAutofit/>
          </a:bodyPr>
          <a:lstStyle/>
          <a:p>
            <a:pPr marL="0" indent="0">
              <a:buNone/>
            </a:pPr>
            <a:r>
              <a:rPr lang="pl-PL" sz="2200">
                <a:latin typeface="+mj-lt"/>
              </a:rPr>
              <a:t>Jakie potrzeby społeczne występują w gminie?</a:t>
            </a:r>
          </a:p>
          <a:p>
            <a:pPr marL="0" indent="0">
              <a:buNone/>
            </a:pPr>
            <a:r>
              <a:rPr lang="pl-PL" sz="2200">
                <a:latin typeface="+mj-lt"/>
              </a:rPr>
              <a:t>Na które z tych potrzeb może odpowiedzieć działalność CUS/OPS?</a:t>
            </a:r>
          </a:p>
          <a:p>
            <a:pPr marL="0" indent="0">
              <a:buNone/>
            </a:pPr>
            <a:r>
              <a:rPr lang="pl-PL" sz="2200">
                <a:latin typeface="+mj-lt"/>
              </a:rPr>
              <a:t>Jakie rozwiązania/usługi społeczne należy wprowadzić w celu zaspokojenia potrzeb społecznych?</a:t>
            </a:r>
          </a:p>
          <a:p>
            <a:pPr marL="0" indent="0">
              <a:buNone/>
            </a:pPr>
            <a:r>
              <a:rPr lang="pl-PL" sz="2200">
                <a:latin typeface="+mj-lt"/>
              </a:rPr>
              <a:t>Jaki potencjał (instytucji, organizacji sektora obywatelskiego i sektora ekonomii społecznej, podmiotów prywatnych) może wykorzystać w celu zaspokajania potrzeb społecznych na obszarze swojej działalności?</a:t>
            </a:r>
          </a:p>
        </p:txBody>
      </p:sp>
    </p:spTree>
    <p:extLst>
      <p:ext uri="{BB962C8B-B14F-4D97-AF65-F5344CB8AC3E}">
        <p14:creationId xmlns:p14="http://schemas.microsoft.com/office/powerpoint/2010/main" val="1432783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A80EC5E-24DC-E412-E1C7-958F74D69627}"/>
              </a:ext>
            </a:extLst>
          </p:cNvPr>
          <p:cNvSpPr>
            <a:spLocks noGrp="1"/>
          </p:cNvSpPr>
          <p:nvPr>
            <p:ph type="title"/>
          </p:nvPr>
        </p:nvSpPr>
        <p:spPr>
          <a:xfrm>
            <a:off x="838200" y="365125"/>
            <a:ext cx="10515600" cy="1325563"/>
          </a:xfrm>
        </p:spPr>
        <p:txBody>
          <a:bodyPr>
            <a:normAutofit/>
          </a:bodyPr>
          <a:lstStyle/>
          <a:p>
            <a:r>
              <a:rPr lang="pl-PL" sz="5400"/>
              <a:t>Wskaźniki:</a:t>
            </a:r>
          </a:p>
        </p:txBody>
      </p:sp>
      <p:sp>
        <p:nvSpPr>
          <p:cNvPr id="28"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C81FEBB8-476F-A306-6DFC-8C76C33FBEE3}"/>
              </a:ext>
            </a:extLst>
          </p:cNvPr>
          <p:cNvSpPr>
            <a:spLocks noGrp="1"/>
          </p:cNvSpPr>
          <p:nvPr>
            <p:ph idx="1"/>
          </p:nvPr>
        </p:nvSpPr>
        <p:spPr>
          <a:xfrm>
            <a:off x="838200" y="1929384"/>
            <a:ext cx="10515600" cy="4251960"/>
          </a:xfrm>
        </p:spPr>
        <p:txBody>
          <a:bodyPr>
            <a:normAutofit/>
          </a:bodyPr>
          <a:lstStyle/>
          <a:p>
            <a:pPr marL="0" indent="0">
              <a:buNone/>
            </a:pPr>
            <a:r>
              <a:rPr lang="pl-PL" sz="1700">
                <a:latin typeface="+mj-lt"/>
              </a:rPr>
              <a:t>Wskaźniki podstawowe i dodatkowe łącznie pozwalają na kompleksowy opis potrzeb i potencjału społeczności lokalnej w zakresie usług społecznych. Zastosowanie podziału wynika z konieczności dostosowania zasad prowadzenia diagnozy do szczególnych uwarunkowań społeczności lokalnych oraz możliwości organizacyjnych,  finansowych, kadrowych i in.. Wskaźniki podstawowe stanowią minimum pozwalające na przygotowanie podstaw do formułowania wniosków niezbędnych do opracowania na podstawie diagnozy funkcjonalnych programów usług społecznych. </a:t>
            </a:r>
          </a:p>
          <a:p>
            <a:pPr marL="0" indent="0">
              <a:buNone/>
            </a:pPr>
            <a:r>
              <a:rPr lang="pl-PL" sz="1700">
                <a:latin typeface="+mj-lt"/>
              </a:rPr>
              <a:t>Wskaźniki dodatkowe są ich uzupełnieniem i umożliwiają zdobycie wiedzy o działaniach odpowiadających na szczególne potrzeby danej społeczności lokalnej i/lub kierunkach działań dodatkowo wzbogacających oferowane usługi społeczne.</a:t>
            </a:r>
          </a:p>
          <a:p>
            <a:pPr marL="0" indent="0">
              <a:buNone/>
            </a:pPr>
            <a:r>
              <a:rPr lang="pl-PL" sz="1700">
                <a:latin typeface="+mj-lt"/>
              </a:rPr>
              <a:t>Wskaźniki mają dwie formy:</a:t>
            </a:r>
          </a:p>
          <a:p>
            <a:pPr marL="0" indent="0">
              <a:buNone/>
            </a:pPr>
            <a:r>
              <a:rPr lang="pl-PL" sz="1700">
                <a:latin typeface="+mj-lt"/>
              </a:rPr>
              <a:t>• liczb bezwzględnych mówiących o wielkości badanych potrzeb (np. liczbie osób, które należy objąć wsparciem, czy placówek możliwych do wykorzystania) oraz</a:t>
            </a:r>
          </a:p>
          <a:p>
            <a:pPr marL="0" indent="0">
              <a:buNone/>
            </a:pPr>
            <a:r>
              <a:rPr lang="pl-PL" sz="1700">
                <a:latin typeface="+mj-lt"/>
              </a:rPr>
              <a:t>• liczb względnych, mających informować o poziomie, skali bądź nasileniu potrzeb.</a:t>
            </a:r>
          </a:p>
          <a:p>
            <a:pPr marL="0" indent="0">
              <a:buNone/>
            </a:pPr>
            <a:r>
              <a:rPr lang="pl-PL" sz="1700">
                <a:latin typeface="+mj-lt"/>
              </a:rPr>
              <a:t>Wskaźniki wyrażone w liczbach względnych są wynikiem przeliczeń liczby przypadków, np. do ogólnej liczby osób, miejsc, rozwiązań, o których informacji poszukujemy. </a:t>
            </a:r>
          </a:p>
        </p:txBody>
      </p:sp>
    </p:spTree>
    <p:extLst>
      <p:ext uri="{BB962C8B-B14F-4D97-AF65-F5344CB8AC3E}">
        <p14:creationId xmlns:p14="http://schemas.microsoft.com/office/powerpoint/2010/main" val="3615060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ytuł 1">
            <a:extLst>
              <a:ext uri="{FF2B5EF4-FFF2-40B4-BE49-F238E27FC236}">
                <a16:creationId xmlns:a16="http://schemas.microsoft.com/office/drawing/2014/main" id="{FA80EC5E-24DC-E412-E1C7-958F74D69627}"/>
              </a:ext>
            </a:extLst>
          </p:cNvPr>
          <p:cNvSpPr>
            <a:spLocks noGrp="1"/>
          </p:cNvSpPr>
          <p:nvPr>
            <p:ph type="title"/>
          </p:nvPr>
        </p:nvSpPr>
        <p:spPr>
          <a:xfrm>
            <a:off x="838200" y="365125"/>
            <a:ext cx="10515600" cy="1325563"/>
          </a:xfrm>
        </p:spPr>
        <p:txBody>
          <a:bodyPr>
            <a:normAutofit/>
          </a:bodyPr>
          <a:lstStyle/>
          <a:p>
            <a:r>
              <a:rPr lang="pl-PL"/>
              <a:t>Potencjał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Symbol zastępczy zawartości 2">
            <a:extLst>
              <a:ext uri="{FF2B5EF4-FFF2-40B4-BE49-F238E27FC236}">
                <a16:creationId xmlns:a16="http://schemas.microsoft.com/office/drawing/2014/main" id="{C81FEBB8-476F-A306-6DFC-8C76C33FBEE3}"/>
              </a:ext>
            </a:extLst>
          </p:cNvPr>
          <p:cNvSpPr>
            <a:spLocks noGrp="1"/>
          </p:cNvSpPr>
          <p:nvPr>
            <p:ph idx="1"/>
          </p:nvPr>
        </p:nvSpPr>
        <p:spPr>
          <a:xfrm>
            <a:off x="838200" y="1825625"/>
            <a:ext cx="10515600" cy="4351338"/>
          </a:xfrm>
        </p:spPr>
        <p:txBody>
          <a:bodyPr>
            <a:normAutofit/>
          </a:bodyPr>
          <a:lstStyle/>
          <a:p>
            <a:pPr marL="0" indent="0">
              <a:buNone/>
            </a:pPr>
            <a:endParaRPr lang="pl-PL" sz="1800">
              <a:latin typeface="+mj-lt"/>
            </a:endParaRPr>
          </a:p>
          <a:p>
            <a:pPr marL="0" indent="0">
              <a:buNone/>
            </a:pPr>
            <a:endParaRPr lang="pl-PL" sz="1800">
              <a:latin typeface="+mj-lt"/>
            </a:endParaRPr>
          </a:p>
          <a:p>
            <a:pPr marL="0" indent="0">
              <a:buNone/>
            </a:pPr>
            <a:r>
              <a:rPr lang="pl-PL" sz="1800">
                <a:latin typeface="+mj-lt"/>
              </a:rPr>
              <a:t>Potencjał społeczności lokalnej w zakresie usług społecznych stanowią jednostki organizacyjne gminy,</a:t>
            </a:r>
          </a:p>
          <a:p>
            <a:pPr marL="0" indent="0">
              <a:buNone/>
            </a:pPr>
            <a:r>
              <a:rPr lang="pl-PL" sz="1800">
                <a:latin typeface="+mj-lt"/>
              </a:rPr>
              <a:t>organizacje pozarządowe i podmioty, o których mowa w art. 3 ust. 3 ustawy z dnia 24 kwietnia 2003 r.</a:t>
            </a:r>
          </a:p>
          <a:p>
            <a:pPr marL="0" indent="0">
              <a:buNone/>
            </a:pPr>
            <a:r>
              <a:rPr lang="pl-PL" sz="1800">
                <a:latin typeface="+mj-lt"/>
              </a:rPr>
              <a:t>o działalności pożytku publicznego i o wolontariacie4, oraz osoby fizyczne i prawne, wykonujące usługi</a:t>
            </a:r>
          </a:p>
          <a:p>
            <a:pPr marL="0" indent="0">
              <a:buNone/>
            </a:pPr>
            <a:r>
              <a:rPr lang="pl-PL" sz="1800">
                <a:latin typeface="+mj-lt"/>
              </a:rPr>
              <a:t>z zakresu, o którym mowa w art. 2 ust. 1 ustawy o CUS, na obszarze działania centrum wraz ze wskazaniem wykonywanych przez nie usług. </a:t>
            </a:r>
          </a:p>
          <a:p>
            <a:pPr marL="0" indent="0">
              <a:buNone/>
            </a:pPr>
            <a:r>
              <a:rPr lang="pl-PL" sz="1800">
                <a:latin typeface="+mj-lt"/>
              </a:rPr>
              <a:t>W związku z tym diagnoza potencjału polegać będzie na:</a:t>
            </a:r>
          </a:p>
          <a:p>
            <a:pPr marL="0" indent="0">
              <a:buNone/>
            </a:pPr>
            <a:r>
              <a:rPr lang="pl-PL" sz="1800">
                <a:latin typeface="+mj-lt"/>
              </a:rPr>
              <a:t>• identyfikacji podmiotów,</a:t>
            </a:r>
          </a:p>
          <a:p>
            <a:pPr marL="0" indent="0">
              <a:buNone/>
            </a:pPr>
            <a:r>
              <a:rPr lang="pl-PL" sz="1800">
                <a:latin typeface="+mj-lt"/>
              </a:rPr>
              <a:t>• określeniu zakresu ich działalności (rodzaje oferowanych usług),</a:t>
            </a:r>
          </a:p>
          <a:p>
            <a:pPr marL="0" indent="0">
              <a:buNone/>
            </a:pPr>
            <a:r>
              <a:rPr lang="pl-PL" sz="1800">
                <a:latin typeface="+mj-lt"/>
              </a:rPr>
              <a:t>• ustaleniu skali i poziomu oferowanych usług (liczba usług i/lub osób, którymi mogą zostać objęte w określonym czasie, np. miesiącu, roku) we wszystkich obszarach objętych funkcjonowaniem CUS/OPS.</a:t>
            </a:r>
          </a:p>
        </p:txBody>
      </p:sp>
    </p:spTree>
    <p:extLst>
      <p:ext uri="{BB962C8B-B14F-4D97-AF65-F5344CB8AC3E}">
        <p14:creationId xmlns:p14="http://schemas.microsoft.com/office/powerpoint/2010/main" val="17887540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ytuł 1">
            <a:extLst>
              <a:ext uri="{FF2B5EF4-FFF2-40B4-BE49-F238E27FC236}">
                <a16:creationId xmlns:a16="http://schemas.microsoft.com/office/drawing/2014/main" id="{FA80EC5E-24DC-E412-E1C7-958F74D69627}"/>
              </a:ext>
            </a:extLst>
          </p:cNvPr>
          <p:cNvSpPr>
            <a:spLocks noGrp="1"/>
          </p:cNvSpPr>
          <p:nvPr>
            <p:ph type="title"/>
          </p:nvPr>
        </p:nvSpPr>
        <p:spPr>
          <a:xfrm>
            <a:off x="838200" y="365125"/>
            <a:ext cx="10515600" cy="1325563"/>
          </a:xfrm>
        </p:spPr>
        <p:txBody>
          <a:bodyPr>
            <a:normAutofit/>
          </a:bodyPr>
          <a:lstStyle/>
          <a:p>
            <a:endParaRPr lang="pl-PL"/>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Symbol zastępczy zawartości 2">
            <a:extLst>
              <a:ext uri="{FF2B5EF4-FFF2-40B4-BE49-F238E27FC236}">
                <a16:creationId xmlns:a16="http://schemas.microsoft.com/office/drawing/2014/main" id="{C81FEBB8-476F-A306-6DFC-8C76C33FBEE3}"/>
              </a:ext>
            </a:extLst>
          </p:cNvPr>
          <p:cNvSpPr>
            <a:spLocks noGrp="1"/>
          </p:cNvSpPr>
          <p:nvPr>
            <p:ph idx="1"/>
          </p:nvPr>
        </p:nvSpPr>
        <p:spPr>
          <a:xfrm>
            <a:off x="838200" y="1825625"/>
            <a:ext cx="10515600" cy="4351338"/>
          </a:xfrm>
        </p:spPr>
        <p:txBody>
          <a:bodyPr>
            <a:normAutofit/>
          </a:bodyPr>
          <a:lstStyle/>
          <a:p>
            <a:pPr marL="0" indent="0">
              <a:buNone/>
            </a:pPr>
            <a:r>
              <a:rPr lang="pl-PL" dirty="0">
                <a:latin typeface="+mj-lt"/>
              </a:rPr>
              <a:t>Podmioty składające się na potencjał społeczności lokalnej w zakresie usług społecznych prowadzą działalność na terenie gminy. </a:t>
            </a:r>
            <a:endParaRPr lang="pl-PL">
              <a:latin typeface="+mj-lt"/>
            </a:endParaRPr>
          </a:p>
          <a:p>
            <a:pPr marL="0" indent="0">
              <a:buNone/>
            </a:pPr>
            <a:r>
              <a:rPr lang="pl-PL" dirty="0">
                <a:latin typeface="+mj-lt"/>
              </a:rPr>
              <a:t>Tworzą cztery ogólne kategorie. Są to:</a:t>
            </a:r>
            <a:endParaRPr lang="pl-PL">
              <a:latin typeface="+mj-lt"/>
            </a:endParaRPr>
          </a:p>
          <a:p>
            <a:pPr marL="0" indent="0">
              <a:buNone/>
            </a:pPr>
            <a:r>
              <a:rPr lang="pl-PL" dirty="0">
                <a:latin typeface="+mj-lt"/>
              </a:rPr>
              <a:t>• jednostki organizacyjne gminy,</a:t>
            </a:r>
            <a:endParaRPr lang="pl-PL">
              <a:latin typeface="+mj-lt"/>
            </a:endParaRPr>
          </a:p>
          <a:p>
            <a:pPr marL="0" indent="0">
              <a:buNone/>
            </a:pPr>
            <a:r>
              <a:rPr lang="pl-PL" dirty="0">
                <a:latin typeface="+mj-lt"/>
              </a:rPr>
              <a:t>• organizacje pozarządowe,</a:t>
            </a:r>
            <a:endParaRPr lang="pl-PL">
              <a:latin typeface="+mj-lt"/>
            </a:endParaRPr>
          </a:p>
          <a:p>
            <a:pPr marL="0" indent="0">
              <a:buNone/>
            </a:pPr>
            <a:r>
              <a:rPr lang="pl-PL" dirty="0">
                <a:latin typeface="+mj-lt"/>
              </a:rPr>
              <a:t>• podmioty, o których mowa w art. 3 ust. 3 ustawy o działalności pożytku publicznego,</a:t>
            </a:r>
            <a:endParaRPr lang="pl-PL">
              <a:latin typeface="+mj-lt"/>
            </a:endParaRPr>
          </a:p>
          <a:p>
            <a:pPr marL="0" indent="0">
              <a:buNone/>
            </a:pPr>
            <a:r>
              <a:rPr lang="pl-PL" dirty="0">
                <a:latin typeface="+mj-lt"/>
              </a:rPr>
              <a:t>• osoby fizyczne i prawne, wykonujące usługi z zakresu, o którym mowa w art. 2 ust. 1 ustawy o CUS.</a:t>
            </a:r>
            <a:endParaRPr lang="pl-PL">
              <a:latin typeface="+mj-lt"/>
            </a:endParaRPr>
          </a:p>
        </p:txBody>
      </p:sp>
    </p:spTree>
    <p:extLst>
      <p:ext uri="{BB962C8B-B14F-4D97-AF65-F5344CB8AC3E}">
        <p14:creationId xmlns:p14="http://schemas.microsoft.com/office/powerpoint/2010/main" val="1546077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ytuł 1">
            <a:extLst>
              <a:ext uri="{FF2B5EF4-FFF2-40B4-BE49-F238E27FC236}">
                <a16:creationId xmlns:a16="http://schemas.microsoft.com/office/drawing/2014/main" id="{FA80EC5E-24DC-E412-E1C7-958F74D69627}"/>
              </a:ext>
            </a:extLst>
          </p:cNvPr>
          <p:cNvSpPr>
            <a:spLocks noGrp="1"/>
          </p:cNvSpPr>
          <p:nvPr>
            <p:ph type="title"/>
          </p:nvPr>
        </p:nvSpPr>
        <p:spPr>
          <a:xfrm>
            <a:off x="838200" y="365125"/>
            <a:ext cx="10515600" cy="1325563"/>
          </a:xfrm>
        </p:spPr>
        <p:txBody>
          <a:bodyPr>
            <a:normAutofit/>
          </a:bodyPr>
          <a:lstStyle/>
          <a:p>
            <a:r>
              <a:rPr lang="pl-PL"/>
              <a:t>Metody, techniki i narzędzia badawcze:</a:t>
            </a:r>
            <a:br>
              <a:rPr lang="pl-PL"/>
            </a:br>
            <a:endParaRPr lang="pl-PL"/>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Symbol zastępczy zawartości 2">
            <a:extLst>
              <a:ext uri="{FF2B5EF4-FFF2-40B4-BE49-F238E27FC236}">
                <a16:creationId xmlns:a16="http://schemas.microsoft.com/office/drawing/2014/main" id="{C81FEBB8-476F-A306-6DFC-8C76C33FBEE3}"/>
              </a:ext>
            </a:extLst>
          </p:cNvPr>
          <p:cNvSpPr>
            <a:spLocks noGrp="1"/>
          </p:cNvSpPr>
          <p:nvPr>
            <p:ph idx="1"/>
          </p:nvPr>
        </p:nvSpPr>
        <p:spPr>
          <a:xfrm>
            <a:off x="838200" y="1825625"/>
            <a:ext cx="10515600" cy="4351338"/>
          </a:xfrm>
        </p:spPr>
        <p:txBody>
          <a:bodyPr>
            <a:normAutofit/>
          </a:bodyPr>
          <a:lstStyle/>
          <a:p>
            <a:pPr marL="0" indent="0">
              <a:buNone/>
            </a:pPr>
            <a:r>
              <a:rPr lang="pl-PL" sz="1800">
                <a:latin typeface="+mj-lt"/>
              </a:rPr>
              <a:t>Zależą od:</a:t>
            </a:r>
          </a:p>
          <a:p>
            <a:pPr marL="0" indent="0">
              <a:buNone/>
            </a:pPr>
            <a:r>
              <a:rPr lang="pl-PL" sz="1800">
                <a:latin typeface="+mj-lt"/>
              </a:rPr>
              <a:t>• charakter poszukiwanych informacji (np. rodzaj wskaźników),</a:t>
            </a:r>
          </a:p>
          <a:p>
            <a:pPr marL="0" indent="0">
              <a:buNone/>
            </a:pPr>
            <a:r>
              <a:rPr lang="pl-PL" sz="1800">
                <a:latin typeface="+mj-lt"/>
              </a:rPr>
              <a:t>• możliwości organizacyjne (finansowe i kadrowe),</a:t>
            </a:r>
          </a:p>
          <a:p>
            <a:pPr marL="0" indent="0">
              <a:buNone/>
            </a:pPr>
            <a:r>
              <a:rPr lang="pl-PL" sz="1800">
                <a:latin typeface="+mj-lt"/>
              </a:rPr>
              <a:t>• wymóg łączenia metod technik i źródeł.</a:t>
            </a:r>
          </a:p>
          <a:p>
            <a:pPr marL="0" indent="0">
              <a:buNone/>
            </a:pPr>
            <a:r>
              <a:rPr lang="pl-PL" sz="1800">
                <a:latin typeface="+mj-lt"/>
              </a:rPr>
              <a:t>Dane dotyczące skali potrzeb i potencjału określanych liczbowo wymagają zastosowania ilościowych metod i technik (analiza danych zastanych, sondaż, analiza dokumentów). Informacje dotyczące potrzeb i potencjałów</a:t>
            </a:r>
          </a:p>
          <a:p>
            <a:pPr marL="0" indent="0">
              <a:buNone/>
            </a:pPr>
            <a:r>
              <a:rPr lang="pl-PL" sz="1800">
                <a:latin typeface="+mj-lt"/>
              </a:rPr>
              <a:t>w zakresie usług społecznych wskazywanych przez członków wspólnoty samorządowej wymagają zastosowania jakościowych metod i technik badawczych (różne formy wywiadu, warsztaty, panele eksperckie).</a:t>
            </a:r>
          </a:p>
          <a:p>
            <a:pPr marL="0" indent="0">
              <a:buNone/>
            </a:pPr>
            <a:r>
              <a:rPr lang="pl-PL" sz="1800">
                <a:latin typeface="+mj-lt"/>
              </a:rPr>
              <a:t>Metody i techniki badań różnią się ze względu na skalę angażowanych środków finansowych i kadr.</a:t>
            </a:r>
          </a:p>
          <a:p>
            <a:pPr marL="0" indent="0">
              <a:buNone/>
            </a:pPr>
            <a:r>
              <a:rPr lang="pl-PL" sz="1800">
                <a:latin typeface="+mj-lt"/>
              </a:rPr>
              <a:t>Szeroki wachlarz możliwych metod i technik badawczych pozwala na dopasowanie decyzji o ich wyborze</a:t>
            </a:r>
          </a:p>
          <a:p>
            <a:pPr marL="0" indent="0">
              <a:buNone/>
            </a:pPr>
            <a:r>
              <a:rPr lang="pl-PL" sz="1800">
                <a:latin typeface="+mj-lt"/>
              </a:rPr>
              <a:t>do zasobów podmiotu realizującego diagnozę.</a:t>
            </a:r>
          </a:p>
        </p:txBody>
      </p:sp>
    </p:spTree>
    <p:extLst>
      <p:ext uri="{BB962C8B-B14F-4D97-AF65-F5344CB8AC3E}">
        <p14:creationId xmlns:p14="http://schemas.microsoft.com/office/powerpoint/2010/main" val="4195441864"/>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787</TotalTime>
  <Words>1662</Words>
  <Application>Microsoft Office PowerPoint</Application>
  <PresentationFormat>Panoramiczny</PresentationFormat>
  <Paragraphs>144</Paragraphs>
  <Slides>23</Slides>
  <Notes>1</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23</vt:i4>
      </vt:variant>
    </vt:vector>
  </HeadingPairs>
  <TitlesOfParts>
    <vt:vector size="27" baseType="lpstr">
      <vt:lpstr>Arial</vt:lpstr>
      <vt:lpstr>Calibri</vt:lpstr>
      <vt:lpstr>Calibri Light</vt:lpstr>
      <vt:lpstr>Motyw pakietu Office</vt:lpstr>
      <vt:lpstr>Prezentacja programu PowerPoint</vt:lpstr>
      <vt:lpstr>Agenda szkolenia:</vt:lpstr>
      <vt:lpstr>Prezentacja programu PowerPoint</vt:lpstr>
      <vt:lpstr>Etap I. Planowanie diagnozy </vt:lpstr>
      <vt:lpstr>Przykładowe pytania:</vt:lpstr>
      <vt:lpstr>Wskaźniki:</vt:lpstr>
      <vt:lpstr>Potencjał :</vt:lpstr>
      <vt:lpstr>Prezentacja programu PowerPoint</vt:lpstr>
      <vt:lpstr>Metody, techniki i narzędzia badawcze: </vt:lpstr>
      <vt:lpstr>Dobór uczestników badań: </vt:lpstr>
      <vt:lpstr>Ważne!</vt:lpstr>
      <vt:lpstr>Etap II. Badanie </vt:lpstr>
      <vt:lpstr> Etap III. Redagowanie raportu</vt:lpstr>
      <vt:lpstr>Dialog społeczny a konsultacje społeczne</vt:lpstr>
      <vt:lpstr>Dialog społeczny to sposób na: </vt:lpstr>
      <vt:lpstr>Prezentacja programu PowerPoint</vt:lpstr>
      <vt:lpstr>Prezentacja programu PowerPoint</vt:lpstr>
      <vt:lpstr>Prezentacja programu PowerPoint</vt:lpstr>
      <vt:lpstr>Prezentacja programu PowerPoint</vt:lpstr>
      <vt:lpstr>Formy konsultacji mogą być zróżnicowane i stanowią je w szczególności:   Przedstawienie opinii publicznej w formie zwyczajowo przyjętej (sondaże uliczne, sondaże internetowe, ankietowanie);   Przedstawienie pisemnych opinii organizacji lub osób uznanych za autorytety w sprawie;   Spotkania dyskusyjne z różnymi grupami społecznymi;  uzgodnienia między instytucjami w formie wynikającej z przepisów prawa (zgłaszanie uwag do dokumentów);  powoływanie i działalność rad obywatelskich (dzielnice, osiedla, sołectwa),  </vt:lpstr>
      <vt:lpstr>     Formy konsultacji mogą być zróżnicowane:   Warsztaty strategiczne w grupach nominalnych, najczęściej metodą „burzy mózgów”;   Konferencje poszukiwawcze w formie plenarnej  z udziałem ekspertów zewnętrznych;   Metoda delficka – ankietowanie sporej grupy ekspertów  w kilku etapach, gdzie przy powtórnym ankietowaniu wyklucza się odpowiedzi skrajne.</vt:lpstr>
      <vt:lpstr>Prezentacja programu PowerPoint</vt:lpstr>
      <vt:lpstr>Dziękuję za uwagę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Paweł Wiśniewski</dc:creator>
  <cp:lastModifiedBy>Marta Komorska</cp:lastModifiedBy>
  <cp:revision>12</cp:revision>
  <dcterms:created xsi:type="dcterms:W3CDTF">2022-10-05T19:30:28Z</dcterms:created>
  <dcterms:modified xsi:type="dcterms:W3CDTF">2022-10-12T16:35:10Z</dcterms:modified>
</cp:coreProperties>
</file>