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7" r:id="rId3"/>
    <p:sldMasterId id="2147483652" r:id="rId4"/>
  </p:sldMasterIdLst>
  <p:notesMasterIdLst>
    <p:notesMasterId r:id="rId39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6" r:id="rId12"/>
    <p:sldId id="294" r:id="rId13"/>
    <p:sldId id="295" r:id="rId14"/>
    <p:sldId id="296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4" r:id="rId36"/>
    <p:sldId id="292" r:id="rId37"/>
    <p:sldId id="293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1889C-2772-45D1-B48D-BCD97A7B4EB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977DB9-40E8-4F60-A5F6-599C17F88996}">
      <dgm:prSet/>
      <dgm:spPr/>
      <dgm:t>
        <a:bodyPr/>
        <a:lstStyle/>
        <a:p>
          <a:r>
            <a:rPr lang="pl-PL" b="1" dirty="0"/>
            <a:t>Zagadnienia ustawy o realizacji usług społecznych przez centra usług społecznych- nowa problematyka.</a:t>
          </a:r>
          <a:endParaRPr lang="en-US" b="1" dirty="0"/>
        </a:p>
      </dgm:t>
    </dgm:pt>
    <dgm:pt modelId="{AA5D748D-CCEB-42BC-8B4B-5BBFCBFA2AFB}" type="parTrans" cxnId="{94DFA7AB-48C9-4BC7-8522-B5B6592A71BC}">
      <dgm:prSet/>
      <dgm:spPr/>
      <dgm:t>
        <a:bodyPr/>
        <a:lstStyle/>
        <a:p>
          <a:endParaRPr lang="en-US"/>
        </a:p>
      </dgm:t>
    </dgm:pt>
    <dgm:pt modelId="{7A882A77-22F2-45B6-A790-033FD03926CA}" type="sibTrans" cxnId="{94DFA7AB-48C9-4BC7-8522-B5B6592A71BC}">
      <dgm:prSet/>
      <dgm:spPr/>
      <dgm:t>
        <a:bodyPr/>
        <a:lstStyle/>
        <a:p>
          <a:endParaRPr lang="en-US"/>
        </a:p>
      </dgm:t>
    </dgm:pt>
    <dgm:pt modelId="{D8F8C906-E5BE-48F9-8E14-6B0ABE384E11}">
      <dgm:prSet/>
      <dgm:spPr/>
      <dgm:t>
        <a:bodyPr/>
        <a:lstStyle/>
        <a:p>
          <a:r>
            <a:rPr lang="pl-PL"/>
            <a:t>Przedstawienie założeń Modelu Alternatywnej Partycypacji – -zapoznanie z procedurami mającymi na celu aktywne włączenie organizacji obywatelskich do współpracy z CUS ze szczególnym uwzględnieniem struktury rodziny. </a:t>
          </a:r>
          <a:endParaRPr lang="en-US"/>
        </a:p>
      </dgm:t>
    </dgm:pt>
    <dgm:pt modelId="{CDEE5878-C7BD-4882-BDDF-317AAF07F77D}" type="parTrans" cxnId="{458C4C94-081C-42EA-9933-F4F85AE68135}">
      <dgm:prSet/>
      <dgm:spPr/>
      <dgm:t>
        <a:bodyPr/>
        <a:lstStyle/>
        <a:p>
          <a:endParaRPr lang="en-US"/>
        </a:p>
      </dgm:t>
    </dgm:pt>
    <dgm:pt modelId="{A0C357AE-812D-4C45-835E-EC279937CC39}" type="sibTrans" cxnId="{458C4C94-081C-42EA-9933-F4F85AE68135}">
      <dgm:prSet/>
      <dgm:spPr/>
      <dgm:t>
        <a:bodyPr/>
        <a:lstStyle/>
        <a:p>
          <a:endParaRPr lang="en-US"/>
        </a:p>
      </dgm:t>
    </dgm:pt>
    <dgm:pt modelId="{A70E1A60-FAA1-40CE-A28B-495108575DE9}">
      <dgm:prSet/>
      <dgm:spPr/>
      <dgm:t>
        <a:bodyPr/>
        <a:lstStyle/>
        <a:p>
          <a:r>
            <a:rPr lang="pl-PL"/>
            <a:t>Poszerzenie wiedzy pracowników NGO z zakresu tworzenia lokalnych diagnoz, programów usług społecznych.</a:t>
          </a:r>
          <a:endParaRPr lang="en-US"/>
        </a:p>
      </dgm:t>
    </dgm:pt>
    <dgm:pt modelId="{42A4EA70-254D-4CF4-A258-2B117CF9A85A}" type="parTrans" cxnId="{8EE6C16B-412B-4E2A-AB32-180E99CCC349}">
      <dgm:prSet/>
      <dgm:spPr/>
      <dgm:t>
        <a:bodyPr/>
        <a:lstStyle/>
        <a:p>
          <a:endParaRPr lang="en-US"/>
        </a:p>
      </dgm:t>
    </dgm:pt>
    <dgm:pt modelId="{4C3C2778-28A2-444B-B347-1793567ED460}" type="sibTrans" cxnId="{8EE6C16B-412B-4E2A-AB32-180E99CCC349}">
      <dgm:prSet/>
      <dgm:spPr/>
      <dgm:t>
        <a:bodyPr/>
        <a:lstStyle/>
        <a:p>
          <a:endParaRPr lang="en-US"/>
        </a:p>
      </dgm:t>
    </dgm:pt>
    <dgm:pt modelId="{44B2AEDE-56EF-4E98-A1DC-A87BAA19DC15}">
      <dgm:prSet/>
      <dgm:spPr/>
      <dgm:t>
        <a:bodyPr/>
        <a:lstStyle/>
        <a:p>
          <a:r>
            <a:rPr lang="pl-PL"/>
            <a:t>Korzyści płynące ze współpracy w realizacji usług społecznych pomiędzy NGO a CUS.</a:t>
          </a:r>
          <a:endParaRPr lang="en-US"/>
        </a:p>
      </dgm:t>
    </dgm:pt>
    <dgm:pt modelId="{14C6D12A-2828-473C-89AD-4BFFD34F7505}" type="parTrans" cxnId="{6DB18B24-2857-4F10-BC2B-28C5F1E850BD}">
      <dgm:prSet/>
      <dgm:spPr/>
      <dgm:t>
        <a:bodyPr/>
        <a:lstStyle/>
        <a:p>
          <a:endParaRPr lang="en-US"/>
        </a:p>
      </dgm:t>
    </dgm:pt>
    <dgm:pt modelId="{402821BA-EFB2-404A-A7C4-8BC072DEC924}" type="sibTrans" cxnId="{6DB18B24-2857-4F10-BC2B-28C5F1E850BD}">
      <dgm:prSet/>
      <dgm:spPr/>
      <dgm:t>
        <a:bodyPr/>
        <a:lstStyle/>
        <a:p>
          <a:endParaRPr lang="en-US"/>
        </a:p>
      </dgm:t>
    </dgm:pt>
    <dgm:pt modelId="{B201D2DD-D14D-4E68-AB8F-8BF9C5BDC7AF}" type="pres">
      <dgm:prSet presAssocID="{6291889C-2772-45D1-B48D-BCD97A7B4EB4}" presName="vert0" presStyleCnt="0">
        <dgm:presLayoutVars>
          <dgm:dir/>
          <dgm:animOne val="branch"/>
          <dgm:animLvl val="lvl"/>
        </dgm:presLayoutVars>
      </dgm:prSet>
      <dgm:spPr/>
    </dgm:pt>
    <dgm:pt modelId="{6D5CC894-E4D4-4EEF-924D-2E75CB3B3249}" type="pres">
      <dgm:prSet presAssocID="{77977DB9-40E8-4F60-A5F6-599C17F88996}" presName="thickLine" presStyleLbl="alignNode1" presStyleIdx="0" presStyleCnt="4"/>
      <dgm:spPr/>
    </dgm:pt>
    <dgm:pt modelId="{74ECF717-73A8-4191-B2C1-49E0CCCA7458}" type="pres">
      <dgm:prSet presAssocID="{77977DB9-40E8-4F60-A5F6-599C17F88996}" presName="horz1" presStyleCnt="0"/>
      <dgm:spPr/>
    </dgm:pt>
    <dgm:pt modelId="{56F01CE3-3AAB-4AB5-B48D-DFC796D44B0D}" type="pres">
      <dgm:prSet presAssocID="{77977DB9-40E8-4F60-A5F6-599C17F88996}" presName="tx1" presStyleLbl="revTx" presStyleIdx="0" presStyleCnt="4"/>
      <dgm:spPr/>
    </dgm:pt>
    <dgm:pt modelId="{0B6FD5EE-3133-4EAA-99A6-A0AD473AC894}" type="pres">
      <dgm:prSet presAssocID="{77977DB9-40E8-4F60-A5F6-599C17F88996}" presName="vert1" presStyleCnt="0"/>
      <dgm:spPr/>
    </dgm:pt>
    <dgm:pt modelId="{E82E653C-7834-4922-A8BA-3FB5481D1562}" type="pres">
      <dgm:prSet presAssocID="{D8F8C906-E5BE-48F9-8E14-6B0ABE384E11}" presName="thickLine" presStyleLbl="alignNode1" presStyleIdx="1" presStyleCnt="4"/>
      <dgm:spPr/>
    </dgm:pt>
    <dgm:pt modelId="{DA202E94-E2E4-46D4-851C-2C9AE46E69D1}" type="pres">
      <dgm:prSet presAssocID="{D8F8C906-E5BE-48F9-8E14-6B0ABE384E11}" presName="horz1" presStyleCnt="0"/>
      <dgm:spPr/>
    </dgm:pt>
    <dgm:pt modelId="{93B44B20-FB6A-4818-904E-A9DF4E9D6A54}" type="pres">
      <dgm:prSet presAssocID="{D8F8C906-E5BE-48F9-8E14-6B0ABE384E11}" presName="tx1" presStyleLbl="revTx" presStyleIdx="1" presStyleCnt="4"/>
      <dgm:spPr/>
    </dgm:pt>
    <dgm:pt modelId="{F70D58EF-5CC5-4842-8DCB-D263CBEAA0C9}" type="pres">
      <dgm:prSet presAssocID="{D8F8C906-E5BE-48F9-8E14-6B0ABE384E11}" presName="vert1" presStyleCnt="0"/>
      <dgm:spPr/>
    </dgm:pt>
    <dgm:pt modelId="{47957D08-E205-4A4A-88CB-CFE6CB2CE0ED}" type="pres">
      <dgm:prSet presAssocID="{A70E1A60-FAA1-40CE-A28B-495108575DE9}" presName="thickLine" presStyleLbl="alignNode1" presStyleIdx="2" presStyleCnt="4"/>
      <dgm:spPr/>
    </dgm:pt>
    <dgm:pt modelId="{4B29CDDE-01F9-4937-AE9E-CE37808F3147}" type="pres">
      <dgm:prSet presAssocID="{A70E1A60-FAA1-40CE-A28B-495108575DE9}" presName="horz1" presStyleCnt="0"/>
      <dgm:spPr/>
    </dgm:pt>
    <dgm:pt modelId="{9DA98E20-D4FC-4DAF-9F34-291C23EF0832}" type="pres">
      <dgm:prSet presAssocID="{A70E1A60-FAA1-40CE-A28B-495108575DE9}" presName="tx1" presStyleLbl="revTx" presStyleIdx="2" presStyleCnt="4"/>
      <dgm:spPr/>
    </dgm:pt>
    <dgm:pt modelId="{35B33875-F5B8-4408-AE23-EA1C2F092752}" type="pres">
      <dgm:prSet presAssocID="{A70E1A60-FAA1-40CE-A28B-495108575DE9}" presName="vert1" presStyleCnt="0"/>
      <dgm:spPr/>
    </dgm:pt>
    <dgm:pt modelId="{1C3381C0-0CC2-4966-BC35-112F840AF7D6}" type="pres">
      <dgm:prSet presAssocID="{44B2AEDE-56EF-4E98-A1DC-A87BAA19DC15}" presName="thickLine" presStyleLbl="alignNode1" presStyleIdx="3" presStyleCnt="4"/>
      <dgm:spPr/>
    </dgm:pt>
    <dgm:pt modelId="{FF650B75-2073-4ADF-B3F8-2E590C8D62D5}" type="pres">
      <dgm:prSet presAssocID="{44B2AEDE-56EF-4E98-A1DC-A87BAA19DC15}" presName="horz1" presStyleCnt="0"/>
      <dgm:spPr/>
    </dgm:pt>
    <dgm:pt modelId="{846E863C-601D-4162-99D2-8CDA7A77DEC0}" type="pres">
      <dgm:prSet presAssocID="{44B2AEDE-56EF-4E98-A1DC-A87BAA19DC15}" presName="tx1" presStyleLbl="revTx" presStyleIdx="3" presStyleCnt="4"/>
      <dgm:spPr/>
    </dgm:pt>
    <dgm:pt modelId="{676C77C2-EA46-49A1-AD9D-7CB7E2BC9AC4}" type="pres">
      <dgm:prSet presAssocID="{44B2AEDE-56EF-4E98-A1DC-A87BAA19DC15}" presName="vert1" presStyleCnt="0"/>
      <dgm:spPr/>
    </dgm:pt>
  </dgm:ptLst>
  <dgm:cxnLst>
    <dgm:cxn modelId="{6DB18B24-2857-4F10-BC2B-28C5F1E850BD}" srcId="{6291889C-2772-45D1-B48D-BCD97A7B4EB4}" destId="{44B2AEDE-56EF-4E98-A1DC-A87BAA19DC15}" srcOrd="3" destOrd="0" parTransId="{14C6D12A-2828-473C-89AD-4BFFD34F7505}" sibTransId="{402821BA-EFB2-404A-A7C4-8BC072DEC924}"/>
    <dgm:cxn modelId="{8EE6C16B-412B-4E2A-AB32-180E99CCC349}" srcId="{6291889C-2772-45D1-B48D-BCD97A7B4EB4}" destId="{A70E1A60-FAA1-40CE-A28B-495108575DE9}" srcOrd="2" destOrd="0" parTransId="{42A4EA70-254D-4CF4-A258-2B117CF9A85A}" sibTransId="{4C3C2778-28A2-444B-B347-1793567ED460}"/>
    <dgm:cxn modelId="{B372F559-3A06-486D-80D3-E83B27CF9AFC}" type="presOf" srcId="{6291889C-2772-45D1-B48D-BCD97A7B4EB4}" destId="{B201D2DD-D14D-4E68-AB8F-8BF9C5BDC7AF}" srcOrd="0" destOrd="0" presId="urn:microsoft.com/office/officeart/2008/layout/LinedList"/>
    <dgm:cxn modelId="{3528908E-91DE-4955-8C85-1829BFE89755}" type="presOf" srcId="{77977DB9-40E8-4F60-A5F6-599C17F88996}" destId="{56F01CE3-3AAB-4AB5-B48D-DFC796D44B0D}" srcOrd="0" destOrd="0" presId="urn:microsoft.com/office/officeart/2008/layout/LinedList"/>
    <dgm:cxn modelId="{458C4C94-081C-42EA-9933-F4F85AE68135}" srcId="{6291889C-2772-45D1-B48D-BCD97A7B4EB4}" destId="{D8F8C906-E5BE-48F9-8E14-6B0ABE384E11}" srcOrd="1" destOrd="0" parTransId="{CDEE5878-C7BD-4882-BDDF-317AAF07F77D}" sibTransId="{A0C357AE-812D-4C45-835E-EC279937CC39}"/>
    <dgm:cxn modelId="{C774829A-D34A-422E-943E-A1944D3341AA}" type="presOf" srcId="{A70E1A60-FAA1-40CE-A28B-495108575DE9}" destId="{9DA98E20-D4FC-4DAF-9F34-291C23EF0832}" srcOrd="0" destOrd="0" presId="urn:microsoft.com/office/officeart/2008/layout/LinedList"/>
    <dgm:cxn modelId="{94DFA7AB-48C9-4BC7-8522-B5B6592A71BC}" srcId="{6291889C-2772-45D1-B48D-BCD97A7B4EB4}" destId="{77977DB9-40E8-4F60-A5F6-599C17F88996}" srcOrd="0" destOrd="0" parTransId="{AA5D748D-CCEB-42BC-8B4B-5BBFCBFA2AFB}" sibTransId="{7A882A77-22F2-45B6-A790-033FD03926CA}"/>
    <dgm:cxn modelId="{39A4F4AF-DA11-4226-8927-F6C242A5FF9E}" type="presOf" srcId="{44B2AEDE-56EF-4E98-A1DC-A87BAA19DC15}" destId="{846E863C-601D-4162-99D2-8CDA7A77DEC0}" srcOrd="0" destOrd="0" presId="urn:microsoft.com/office/officeart/2008/layout/LinedList"/>
    <dgm:cxn modelId="{43FD87BA-1DCF-4C9B-819E-A688FD960FE4}" type="presOf" srcId="{D8F8C906-E5BE-48F9-8E14-6B0ABE384E11}" destId="{93B44B20-FB6A-4818-904E-A9DF4E9D6A54}" srcOrd="0" destOrd="0" presId="urn:microsoft.com/office/officeart/2008/layout/LinedList"/>
    <dgm:cxn modelId="{A1D19A89-28AF-4341-BD3F-314B677E5351}" type="presParOf" srcId="{B201D2DD-D14D-4E68-AB8F-8BF9C5BDC7AF}" destId="{6D5CC894-E4D4-4EEF-924D-2E75CB3B3249}" srcOrd="0" destOrd="0" presId="urn:microsoft.com/office/officeart/2008/layout/LinedList"/>
    <dgm:cxn modelId="{C09589A2-B1A7-4911-A82C-6A0578156B98}" type="presParOf" srcId="{B201D2DD-D14D-4E68-AB8F-8BF9C5BDC7AF}" destId="{74ECF717-73A8-4191-B2C1-49E0CCCA7458}" srcOrd="1" destOrd="0" presId="urn:microsoft.com/office/officeart/2008/layout/LinedList"/>
    <dgm:cxn modelId="{FE501A3B-BF04-4FE1-A40C-08C9DD752800}" type="presParOf" srcId="{74ECF717-73A8-4191-B2C1-49E0CCCA7458}" destId="{56F01CE3-3AAB-4AB5-B48D-DFC796D44B0D}" srcOrd="0" destOrd="0" presId="urn:microsoft.com/office/officeart/2008/layout/LinedList"/>
    <dgm:cxn modelId="{5F853449-B847-415A-A08C-420325EE3B62}" type="presParOf" srcId="{74ECF717-73A8-4191-B2C1-49E0CCCA7458}" destId="{0B6FD5EE-3133-4EAA-99A6-A0AD473AC894}" srcOrd="1" destOrd="0" presId="urn:microsoft.com/office/officeart/2008/layout/LinedList"/>
    <dgm:cxn modelId="{B4AE0CEF-F0F7-418A-A434-AB273C21B914}" type="presParOf" srcId="{B201D2DD-D14D-4E68-AB8F-8BF9C5BDC7AF}" destId="{E82E653C-7834-4922-A8BA-3FB5481D1562}" srcOrd="2" destOrd="0" presId="urn:microsoft.com/office/officeart/2008/layout/LinedList"/>
    <dgm:cxn modelId="{69411E43-69B7-44D8-B3CD-6F8C8F856ECE}" type="presParOf" srcId="{B201D2DD-D14D-4E68-AB8F-8BF9C5BDC7AF}" destId="{DA202E94-E2E4-46D4-851C-2C9AE46E69D1}" srcOrd="3" destOrd="0" presId="urn:microsoft.com/office/officeart/2008/layout/LinedList"/>
    <dgm:cxn modelId="{4E04A77C-0394-4C8C-96E9-839AC79BCA81}" type="presParOf" srcId="{DA202E94-E2E4-46D4-851C-2C9AE46E69D1}" destId="{93B44B20-FB6A-4818-904E-A9DF4E9D6A54}" srcOrd="0" destOrd="0" presId="urn:microsoft.com/office/officeart/2008/layout/LinedList"/>
    <dgm:cxn modelId="{F24CBD68-4214-42AC-A957-98EB2E03845C}" type="presParOf" srcId="{DA202E94-E2E4-46D4-851C-2C9AE46E69D1}" destId="{F70D58EF-5CC5-4842-8DCB-D263CBEAA0C9}" srcOrd="1" destOrd="0" presId="urn:microsoft.com/office/officeart/2008/layout/LinedList"/>
    <dgm:cxn modelId="{830044B5-3244-4445-A545-4B1185976DCA}" type="presParOf" srcId="{B201D2DD-D14D-4E68-AB8F-8BF9C5BDC7AF}" destId="{47957D08-E205-4A4A-88CB-CFE6CB2CE0ED}" srcOrd="4" destOrd="0" presId="urn:microsoft.com/office/officeart/2008/layout/LinedList"/>
    <dgm:cxn modelId="{9C7C84EE-BDDE-42B3-BC8C-D65D6AB5C1D2}" type="presParOf" srcId="{B201D2DD-D14D-4E68-AB8F-8BF9C5BDC7AF}" destId="{4B29CDDE-01F9-4937-AE9E-CE37808F3147}" srcOrd="5" destOrd="0" presId="urn:microsoft.com/office/officeart/2008/layout/LinedList"/>
    <dgm:cxn modelId="{32FD1DBD-EA8C-485B-9DE6-3C772E8A6943}" type="presParOf" srcId="{4B29CDDE-01F9-4937-AE9E-CE37808F3147}" destId="{9DA98E20-D4FC-4DAF-9F34-291C23EF0832}" srcOrd="0" destOrd="0" presId="urn:microsoft.com/office/officeart/2008/layout/LinedList"/>
    <dgm:cxn modelId="{2561CDCD-CC19-4E13-8571-A8C6940CD7F4}" type="presParOf" srcId="{4B29CDDE-01F9-4937-AE9E-CE37808F3147}" destId="{35B33875-F5B8-4408-AE23-EA1C2F092752}" srcOrd="1" destOrd="0" presId="urn:microsoft.com/office/officeart/2008/layout/LinedList"/>
    <dgm:cxn modelId="{E6DF615F-5047-403E-908A-C1F9D3084F33}" type="presParOf" srcId="{B201D2DD-D14D-4E68-AB8F-8BF9C5BDC7AF}" destId="{1C3381C0-0CC2-4966-BC35-112F840AF7D6}" srcOrd="6" destOrd="0" presId="urn:microsoft.com/office/officeart/2008/layout/LinedList"/>
    <dgm:cxn modelId="{341E7499-2A64-4C6D-9F80-B589297FD854}" type="presParOf" srcId="{B201D2DD-D14D-4E68-AB8F-8BF9C5BDC7AF}" destId="{FF650B75-2073-4ADF-B3F8-2E590C8D62D5}" srcOrd="7" destOrd="0" presId="urn:microsoft.com/office/officeart/2008/layout/LinedList"/>
    <dgm:cxn modelId="{E4CE6CDF-F835-4CC1-B641-D4CA178599A0}" type="presParOf" srcId="{FF650B75-2073-4ADF-B3F8-2E590C8D62D5}" destId="{846E863C-601D-4162-99D2-8CDA7A77DEC0}" srcOrd="0" destOrd="0" presId="urn:microsoft.com/office/officeart/2008/layout/LinedList"/>
    <dgm:cxn modelId="{99811A4A-0ED5-4A63-94BB-26B44B6F01EB}" type="presParOf" srcId="{FF650B75-2073-4ADF-B3F8-2E590C8D62D5}" destId="{676C77C2-EA46-49A1-AD9D-7CB7E2BC9A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6B992-8CF0-4429-BE64-E41EEAB5E75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AF4C4-E649-456B-A9E6-62D222623E38}">
      <dgm:prSet/>
      <dgm:spPr/>
      <dgm:t>
        <a:bodyPr/>
        <a:lstStyle/>
        <a:p>
          <a:r>
            <a:rPr lang="pl-PL" dirty="0"/>
            <a:t>Zmiana Systemowa   – nowe rozwiązania wdrażają </a:t>
          </a:r>
          <a:r>
            <a:rPr lang="pl-PL" b="1" dirty="0"/>
            <a:t>zainteresowane samorządy</a:t>
          </a:r>
          <a:r>
            <a:rPr lang="pl-PL" dirty="0"/>
            <a:t>, dając przykład pozostałym. </a:t>
          </a:r>
          <a:endParaRPr lang="en-US" dirty="0"/>
        </a:p>
      </dgm:t>
    </dgm:pt>
    <dgm:pt modelId="{8E5F6F10-FC7D-4738-B48E-37AC8C03F22B}" type="parTrans" cxnId="{E3B71A95-174D-43B0-965F-C1C1D067D255}">
      <dgm:prSet/>
      <dgm:spPr/>
      <dgm:t>
        <a:bodyPr/>
        <a:lstStyle/>
        <a:p>
          <a:endParaRPr lang="en-US"/>
        </a:p>
      </dgm:t>
    </dgm:pt>
    <dgm:pt modelId="{8533CA4C-27AA-4135-A504-F020AC60CD16}" type="sibTrans" cxnId="{E3B71A95-174D-43B0-965F-C1C1D067D255}">
      <dgm:prSet/>
      <dgm:spPr/>
      <dgm:t>
        <a:bodyPr/>
        <a:lstStyle/>
        <a:p>
          <a:endParaRPr lang="en-US"/>
        </a:p>
      </dgm:t>
    </dgm:pt>
    <dgm:pt modelId="{63871C0A-DC70-404F-AD6A-6B17FAD8B647}">
      <dgm:prSet/>
      <dgm:spPr/>
      <dgm:t>
        <a:bodyPr/>
        <a:lstStyle/>
        <a:p>
          <a:r>
            <a:rPr lang="pl-PL" dirty="0"/>
            <a:t>Ustawa zawiera regulacje kierunkowe, pozostawiając spory </a:t>
          </a:r>
          <a:r>
            <a:rPr lang="pl-PL" b="1" dirty="0"/>
            <a:t>obszar swobody </a:t>
          </a:r>
          <a:r>
            <a:rPr lang="pl-PL" dirty="0"/>
            <a:t>w zakresie organizacji i funkcjonowania lokalnego systemu usług społecznych – możliwość wykorzystania lokalnego know-how. </a:t>
          </a:r>
          <a:endParaRPr lang="en-US" dirty="0"/>
        </a:p>
      </dgm:t>
    </dgm:pt>
    <dgm:pt modelId="{AB4EC116-5B3D-403A-88D4-08326DDB9D92}" type="parTrans" cxnId="{474CD0C4-E6B8-406F-A5AE-25DA64A043CA}">
      <dgm:prSet/>
      <dgm:spPr/>
      <dgm:t>
        <a:bodyPr/>
        <a:lstStyle/>
        <a:p>
          <a:endParaRPr lang="en-US"/>
        </a:p>
      </dgm:t>
    </dgm:pt>
    <dgm:pt modelId="{3A4BE003-91DC-4CB7-8C73-559F97006C9F}" type="sibTrans" cxnId="{474CD0C4-E6B8-406F-A5AE-25DA64A043CA}">
      <dgm:prSet/>
      <dgm:spPr/>
      <dgm:t>
        <a:bodyPr/>
        <a:lstStyle/>
        <a:p>
          <a:endParaRPr lang="en-US"/>
        </a:p>
      </dgm:t>
    </dgm:pt>
    <dgm:pt modelId="{1F4BF523-E2DD-4389-80B9-01F687DF7D27}">
      <dgm:prSet/>
      <dgm:spPr/>
      <dgm:t>
        <a:bodyPr/>
        <a:lstStyle/>
        <a:p>
          <a:r>
            <a:rPr lang="pl-PL" b="1" dirty="0"/>
            <a:t>Wsparcie tworzenia CUS – </a:t>
          </a:r>
          <a:r>
            <a:rPr lang="pl-PL" dirty="0"/>
            <a:t>działania rządu i administracji państwowej</a:t>
          </a:r>
          <a:r>
            <a:rPr lang="pl-PL" b="1" dirty="0"/>
            <a:t> </a:t>
          </a:r>
          <a:r>
            <a:rPr lang="pl-PL" dirty="0"/>
            <a:t>państwa (m.in. Program pilotażowy </a:t>
          </a:r>
          <a:r>
            <a:rPr lang="pl-PL" dirty="0" err="1"/>
            <a:t>MRPiPS</a:t>
          </a:r>
          <a:r>
            <a:rPr lang="pl-PL" dirty="0"/>
            <a:t> we współpracy z </a:t>
          </a:r>
          <a:r>
            <a:rPr lang="pl-PL" dirty="0" err="1"/>
            <a:t>MFiPR</a:t>
          </a:r>
          <a:r>
            <a:rPr lang="pl-PL" dirty="0"/>
            <a:t>); współpraca KPRP z Konwentem ROPS. </a:t>
          </a:r>
          <a:endParaRPr lang="en-US" dirty="0"/>
        </a:p>
      </dgm:t>
    </dgm:pt>
    <dgm:pt modelId="{CB60EB06-56F7-4AD7-AF35-3ADCDF1DB81C}" type="parTrans" cxnId="{8F4EFC6F-1B73-4917-AC76-AF9C6604AE4F}">
      <dgm:prSet/>
      <dgm:spPr/>
      <dgm:t>
        <a:bodyPr/>
        <a:lstStyle/>
        <a:p>
          <a:endParaRPr lang="en-US"/>
        </a:p>
      </dgm:t>
    </dgm:pt>
    <dgm:pt modelId="{CB7B1E28-F290-4839-8D01-90493540EEF4}" type="sibTrans" cxnId="{8F4EFC6F-1B73-4917-AC76-AF9C6604AE4F}">
      <dgm:prSet/>
      <dgm:spPr/>
      <dgm:t>
        <a:bodyPr/>
        <a:lstStyle/>
        <a:p>
          <a:endParaRPr lang="en-US"/>
        </a:p>
      </dgm:t>
    </dgm:pt>
    <dgm:pt modelId="{AAACA8AA-680B-49DF-8998-E5FC76D1A960}" type="pres">
      <dgm:prSet presAssocID="{5096B992-8CF0-4429-BE64-E41EEAB5E754}" presName="outerComposite" presStyleCnt="0">
        <dgm:presLayoutVars>
          <dgm:chMax val="5"/>
          <dgm:dir/>
          <dgm:resizeHandles val="exact"/>
        </dgm:presLayoutVars>
      </dgm:prSet>
      <dgm:spPr/>
    </dgm:pt>
    <dgm:pt modelId="{CF8D80EF-B1BE-44E0-AA99-515ED1B06E82}" type="pres">
      <dgm:prSet presAssocID="{5096B992-8CF0-4429-BE64-E41EEAB5E754}" presName="dummyMaxCanvas" presStyleCnt="0">
        <dgm:presLayoutVars/>
      </dgm:prSet>
      <dgm:spPr/>
    </dgm:pt>
    <dgm:pt modelId="{92B5A9AE-CD0E-4587-A020-34355329E121}" type="pres">
      <dgm:prSet presAssocID="{5096B992-8CF0-4429-BE64-E41EEAB5E754}" presName="ThreeNodes_1" presStyleLbl="node1" presStyleIdx="0" presStyleCnt="3">
        <dgm:presLayoutVars>
          <dgm:bulletEnabled val="1"/>
        </dgm:presLayoutVars>
      </dgm:prSet>
      <dgm:spPr/>
    </dgm:pt>
    <dgm:pt modelId="{2CC9654E-35A4-4B5E-A644-68D0951F65E3}" type="pres">
      <dgm:prSet presAssocID="{5096B992-8CF0-4429-BE64-E41EEAB5E754}" presName="ThreeNodes_2" presStyleLbl="node1" presStyleIdx="1" presStyleCnt="3">
        <dgm:presLayoutVars>
          <dgm:bulletEnabled val="1"/>
        </dgm:presLayoutVars>
      </dgm:prSet>
      <dgm:spPr/>
    </dgm:pt>
    <dgm:pt modelId="{083257DB-F5CC-4D91-B4E7-E147502AA3E1}" type="pres">
      <dgm:prSet presAssocID="{5096B992-8CF0-4429-BE64-E41EEAB5E754}" presName="ThreeNodes_3" presStyleLbl="node1" presStyleIdx="2" presStyleCnt="3">
        <dgm:presLayoutVars>
          <dgm:bulletEnabled val="1"/>
        </dgm:presLayoutVars>
      </dgm:prSet>
      <dgm:spPr/>
    </dgm:pt>
    <dgm:pt modelId="{6DA9B336-BC37-49CE-8552-CEB99B0D1D8B}" type="pres">
      <dgm:prSet presAssocID="{5096B992-8CF0-4429-BE64-E41EEAB5E754}" presName="ThreeConn_1-2" presStyleLbl="fgAccFollowNode1" presStyleIdx="0" presStyleCnt="2">
        <dgm:presLayoutVars>
          <dgm:bulletEnabled val="1"/>
        </dgm:presLayoutVars>
      </dgm:prSet>
      <dgm:spPr/>
    </dgm:pt>
    <dgm:pt modelId="{44AA9778-E119-415C-A8EB-F8EF2F018E36}" type="pres">
      <dgm:prSet presAssocID="{5096B992-8CF0-4429-BE64-E41EEAB5E754}" presName="ThreeConn_2-3" presStyleLbl="fgAccFollowNode1" presStyleIdx="1" presStyleCnt="2">
        <dgm:presLayoutVars>
          <dgm:bulletEnabled val="1"/>
        </dgm:presLayoutVars>
      </dgm:prSet>
      <dgm:spPr/>
    </dgm:pt>
    <dgm:pt modelId="{8628D517-8A72-49F4-BA21-F0BEB629FB1C}" type="pres">
      <dgm:prSet presAssocID="{5096B992-8CF0-4429-BE64-E41EEAB5E754}" presName="ThreeNodes_1_text" presStyleLbl="node1" presStyleIdx="2" presStyleCnt="3">
        <dgm:presLayoutVars>
          <dgm:bulletEnabled val="1"/>
        </dgm:presLayoutVars>
      </dgm:prSet>
      <dgm:spPr/>
    </dgm:pt>
    <dgm:pt modelId="{89691808-8B89-4E2C-A5CF-C37928A75F86}" type="pres">
      <dgm:prSet presAssocID="{5096B992-8CF0-4429-BE64-E41EEAB5E754}" presName="ThreeNodes_2_text" presStyleLbl="node1" presStyleIdx="2" presStyleCnt="3">
        <dgm:presLayoutVars>
          <dgm:bulletEnabled val="1"/>
        </dgm:presLayoutVars>
      </dgm:prSet>
      <dgm:spPr/>
    </dgm:pt>
    <dgm:pt modelId="{8E6D101E-77B7-42B3-B608-208F331ADB61}" type="pres">
      <dgm:prSet presAssocID="{5096B992-8CF0-4429-BE64-E41EEAB5E75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0EEF608-C6AF-4394-864A-B70884FE14D4}" type="presOf" srcId="{63871C0A-DC70-404F-AD6A-6B17FAD8B647}" destId="{2CC9654E-35A4-4B5E-A644-68D0951F65E3}" srcOrd="0" destOrd="0" presId="urn:microsoft.com/office/officeart/2005/8/layout/vProcess5"/>
    <dgm:cxn modelId="{F2E0070C-2408-4770-9C1B-4F9D454EB96F}" type="presOf" srcId="{63871C0A-DC70-404F-AD6A-6B17FAD8B647}" destId="{89691808-8B89-4E2C-A5CF-C37928A75F86}" srcOrd="1" destOrd="0" presId="urn:microsoft.com/office/officeart/2005/8/layout/vProcess5"/>
    <dgm:cxn modelId="{D2B15925-B64F-4CA4-9971-271E26F466CB}" type="presOf" srcId="{3A4BE003-91DC-4CB7-8C73-559F97006C9F}" destId="{44AA9778-E119-415C-A8EB-F8EF2F018E36}" srcOrd="0" destOrd="0" presId="urn:microsoft.com/office/officeart/2005/8/layout/vProcess5"/>
    <dgm:cxn modelId="{0494106C-9B39-445D-BDE9-368D20D309BB}" type="presOf" srcId="{1F4BF523-E2DD-4389-80B9-01F687DF7D27}" destId="{083257DB-F5CC-4D91-B4E7-E147502AA3E1}" srcOrd="0" destOrd="0" presId="urn:microsoft.com/office/officeart/2005/8/layout/vProcess5"/>
    <dgm:cxn modelId="{8F4EFC6F-1B73-4917-AC76-AF9C6604AE4F}" srcId="{5096B992-8CF0-4429-BE64-E41EEAB5E754}" destId="{1F4BF523-E2DD-4389-80B9-01F687DF7D27}" srcOrd="2" destOrd="0" parTransId="{CB60EB06-56F7-4AD7-AF35-3ADCDF1DB81C}" sibTransId="{CB7B1E28-F290-4839-8D01-90493540EEF4}"/>
    <dgm:cxn modelId="{B3E90A79-9489-43DD-9DF0-FF61537ADC48}" type="presOf" srcId="{7B7AF4C4-E649-456B-A9E6-62D222623E38}" destId="{92B5A9AE-CD0E-4587-A020-34355329E121}" srcOrd="0" destOrd="0" presId="urn:microsoft.com/office/officeart/2005/8/layout/vProcess5"/>
    <dgm:cxn modelId="{CA4F9B79-A85C-45A0-B8EC-A2862C8ED457}" type="presOf" srcId="{5096B992-8CF0-4429-BE64-E41EEAB5E754}" destId="{AAACA8AA-680B-49DF-8998-E5FC76D1A960}" srcOrd="0" destOrd="0" presId="urn:microsoft.com/office/officeart/2005/8/layout/vProcess5"/>
    <dgm:cxn modelId="{B9B85481-575E-40B4-96E8-79083D1A1F10}" type="presOf" srcId="{8533CA4C-27AA-4135-A504-F020AC60CD16}" destId="{6DA9B336-BC37-49CE-8552-CEB99B0D1D8B}" srcOrd="0" destOrd="0" presId="urn:microsoft.com/office/officeart/2005/8/layout/vProcess5"/>
    <dgm:cxn modelId="{F44C5D89-075F-4F5C-A5A1-21BC7773182B}" type="presOf" srcId="{1F4BF523-E2DD-4389-80B9-01F687DF7D27}" destId="{8E6D101E-77B7-42B3-B608-208F331ADB61}" srcOrd="1" destOrd="0" presId="urn:microsoft.com/office/officeart/2005/8/layout/vProcess5"/>
    <dgm:cxn modelId="{E3B71A95-174D-43B0-965F-C1C1D067D255}" srcId="{5096B992-8CF0-4429-BE64-E41EEAB5E754}" destId="{7B7AF4C4-E649-456B-A9E6-62D222623E38}" srcOrd="0" destOrd="0" parTransId="{8E5F6F10-FC7D-4738-B48E-37AC8C03F22B}" sibTransId="{8533CA4C-27AA-4135-A504-F020AC60CD16}"/>
    <dgm:cxn modelId="{474CD0C4-E6B8-406F-A5AE-25DA64A043CA}" srcId="{5096B992-8CF0-4429-BE64-E41EEAB5E754}" destId="{63871C0A-DC70-404F-AD6A-6B17FAD8B647}" srcOrd="1" destOrd="0" parTransId="{AB4EC116-5B3D-403A-88D4-08326DDB9D92}" sibTransId="{3A4BE003-91DC-4CB7-8C73-559F97006C9F}"/>
    <dgm:cxn modelId="{33E9A3CD-45FA-4A11-8043-7CCF7C226743}" type="presOf" srcId="{7B7AF4C4-E649-456B-A9E6-62D222623E38}" destId="{8628D517-8A72-49F4-BA21-F0BEB629FB1C}" srcOrd="1" destOrd="0" presId="urn:microsoft.com/office/officeart/2005/8/layout/vProcess5"/>
    <dgm:cxn modelId="{85D8C2A6-E8A7-4488-AC49-DA759F93B722}" type="presParOf" srcId="{AAACA8AA-680B-49DF-8998-E5FC76D1A960}" destId="{CF8D80EF-B1BE-44E0-AA99-515ED1B06E82}" srcOrd="0" destOrd="0" presId="urn:microsoft.com/office/officeart/2005/8/layout/vProcess5"/>
    <dgm:cxn modelId="{1090E3F9-272C-4429-8633-65C51C6B5455}" type="presParOf" srcId="{AAACA8AA-680B-49DF-8998-E5FC76D1A960}" destId="{92B5A9AE-CD0E-4587-A020-34355329E121}" srcOrd="1" destOrd="0" presId="urn:microsoft.com/office/officeart/2005/8/layout/vProcess5"/>
    <dgm:cxn modelId="{44C5E1EC-8786-47E0-8200-DED8957188BA}" type="presParOf" srcId="{AAACA8AA-680B-49DF-8998-E5FC76D1A960}" destId="{2CC9654E-35A4-4B5E-A644-68D0951F65E3}" srcOrd="2" destOrd="0" presId="urn:microsoft.com/office/officeart/2005/8/layout/vProcess5"/>
    <dgm:cxn modelId="{8EFF8433-A900-4B09-B658-47036BDEB1F2}" type="presParOf" srcId="{AAACA8AA-680B-49DF-8998-E5FC76D1A960}" destId="{083257DB-F5CC-4D91-B4E7-E147502AA3E1}" srcOrd="3" destOrd="0" presId="urn:microsoft.com/office/officeart/2005/8/layout/vProcess5"/>
    <dgm:cxn modelId="{5D94FE68-7F92-45C6-B56F-D09BA1752C9E}" type="presParOf" srcId="{AAACA8AA-680B-49DF-8998-E5FC76D1A960}" destId="{6DA9B336-BC37-49CE-8552-CEB99B0D1D8B}" srcOrd="4" destOrd="0" presId="urn:microsoft.com/office/officeart/2005/8/layout/vProcess5"/>
    <dgm:cxn modelId="{DCB658E8-DF64-4CCB-A89F-5912DDCE7A0C}" type="presParOf" srcId="{AAACA8AA-680B-49DF-8998-E5FC76D1A960}" destId="{44AA9778-E119-415C-A8EB-F8EF2F018E36}" srcOrd="5" destOrd="0" presId="urn:microsoft.com/office/officeart/2005/8/layout/vProcess5"/>
    <dgm:cxn modelId="{30C528AD-A8C6-45AA-B62B-509BD481C32F}" type="presParOf" srcId="{AAACA8AA-680B-49DF-8998-E5FC76D1A960}" destId="{8628D517-8A72-49F4-BA21-F0BEB629FB1C}" srcOrd="6" destOrd="0" presId="urn:microsoft.com/office/officeart/2005/8/layout/vProcess5"/>
    <dgm:cxn modelId="{ECB2C777-B8DB-4EC9-89A8-B67AAA71E589}" type="presParOf" srcId="{AAACA8AA-680B-49DF-8998-E5FC76D1A960}" destId="{89691808-8B89-4E2C-A5CF-C37928A75F86}" srcOrd="7" destOrd="0" presId="urn:microsoft.com/office/officeart/2005/8/layout/vProcess5"/>
    <dgm:cxn modelId="{3DAF4127-0B3F-4776-9102-48C0411844FF}" type="presParOf" srcId="{AAACA8AA-680B-49DF-8998-E5FC76D1A960}" destId="{8E6D101E-77B7-42B3-B608-208F331ADB6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57BB4C-AD24-4C89-85F7-AAF30B3767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1C1E7F-58E4-4284-A206-4378F19E1CC0}">
      <dgm:prSet/>
      <dgm:spPr/>
      <dgm:t>
        <a:bodyPr/>
        <a:lstStyle/>
        <a:p>
          <a:r>
            <a:rPr lang="pl-PL"/>
            <a:t>Co wiemy o idei powołania CUS ?</a:t>
          </a:r>
          <a:endParaRPr lang="en-US"/>
        </a:p>
      </dgm:t>
    </dgm:pt>
    <dgm:pt modelId="{C9D066C8-0C3B-405D-8D21-0FCC7451542B}" type="parTrans" cxnId="{BDC02375-6280-4786-93E9-200941CDAAE7}">
      <dgm:prSet/>
      <dgm:spPr/>
      <dgm:t>
        <a:bodyPr/>
        <a:lstStyle/>
        <a:p>
          <a:endParaRPr lang="en-US"/>
        </a:p>
      </dgm:t>
    </dgm:pt>
    <dgm:pt modelId="{DAEE91D8-9992-41DB-BD29-B87194E020F3}" type="sibTrans" cxnId="{BDC02375-6280-4786-93E9-200941CDAAE7}">
      <dgm:prSet/>
      <dgm:spPr/>
      <dgm:t>
        <a:bodyPr/>
        <a:lstStyle/>
        <a:p>
          <a:endParaRPr lang="en-US"/>
        </a:p>
      </dgm:t>
    </dgm:pt>
    <dgm:pt modelId="{E4A681F9-5BFB-41D1-AB92-430442DB9D6B}">
      <dgm:prSet/>
      <dgm:spPr/>
      <dgm:t>
        <a:bodyPr/>
        <a:lstStyle/>
        <a:p>
          <a:r>
            <a:rPr lang="pl-PL"/>
            <a:t>Na jakie potrzeby odpowiada CUS ?</a:t>
          </a:r>
          <a:endParaRPr lang="en-US"/>
        </a:p>
      </dgm:t>
    </dgm:pt>
    <dgm:pt modelId="{43B90A36-1B00-468C-ADD8-B2598CCC82EF}" type="parTrans" cxnId="{F4E9FF73-EE27-4F8C-9540-9E2312C81083}">
      <dgm:prSet/>
      <dgm:spPr/>
      <dgm:t>
        <a:bodyPr/>
        <a:lstStyle/>
        <a:p>
          <a:endParaRPr lang="en-US"/>
        </a:p>
      </dgm:t>
    </dgm:pt>
    <dgm:pt modelId="{C5691B68-27DC-49A8-AB25-4E84D6E3EFB3}" type="sibTrans" cxnId="{F4E9FF73-EE27-4F8C-9540-9E2312C81083}">
      <dgm:prSet/>
      <dgm:spPr/>
      <dgm:t>
        <a:bodyPr/>
        <a:lstStyle/>
        <a:p>
          <a:endParaRPr lang="en-US"/>
        </a:p>
      </dgm:t>
    </dgm:pt>
    <dgm:pt modelId="{DE94B5E2-697A-47E5-BA27-788AABD135D2}">
      <dgm:prSet/>
      <dgm:spPr/>
      <dgm:t>
        <a:bodyPr/>
        <a:lstStyle/>
        <a:p>
          <a:r>
            <a:rPr lang="pl-PL"/>
            <a:t>Plusy i minusy powołania CUS.</a:t>
          </a:r>
          <a:endParaRPr lang="en-US"/>
        </a:p>
      </dgm:t>
    </dgm:pt>
    <dgm:pt modelId="{468A1C80-31AC-4D34-8173-508BE66D9BA9}" type="parTrans" cxnId="{4423F25E-4791-4D8C-8EE5-73D9EED4F9E1}">
      <dgm:prSet/>
      <dgm:spPr/>
      <dgm:t>
        <a:bodyPr/>
        <a:lstStyle/>
        <a:p>
          <a:endParaRPr lang="en-US"/>
        </a:p>
      </dgm:t>
    </dgm:pt>
    <dgm:pt modelId="{6517C7AF-8E3B-4B46-B5A1-33B0EAE3A679}" type="sibTrans" cxnId="{4423F25E-4791-4D8C-8EE5-73D9EED4F9E1}">
      <dgm:prSet/>
      <dgm:spPr/>
      <dgm:t>
        <a:bodyPr/>
        <a:lstStyle/>
        <a:p>
          <a:endParaRPr lang="en-US"/>
        </a:p>
      </dgm:t>
    </dgm:pt>
    <dgm:pt modelId="{2D2EC737-BDFA-4ED0-A7DE-457C6565D857}" type="pres">
      <dgm:prSet presAssocID="{0757BB4C-AD24-4C89-85F7-AAF30B37678F}" presName="vert0" presStyleCnt="0">
        <dgm:presLayoutVars>
          <dgm:dir/>
          <dgm:animOne val="branch"/>
          <dgm:animLvl val="lvl"/>
        </dgm:presLayoutVars>
      </dgm:prSet>
      <dgm:spPr/>
    </dgm:pt>
    <dgm:pt modelId="{77AF8F40-138F-4808-8CBA-49B0B5A2BA13}" type="pres">
      <dgm:prSet presAssocID="{401C1E7F-58E4-4284-A206-4378F19E1CC0}" presName="thickLine" presStyleLbl="alignNode1" presStyleIdx="0" presStyleCnt="3"/>
      <dgm:spPr/>
    </dgm:pt>
    <dgm:pt modelId="{FE9E05FF-9AC2-4DB2-8D31-136CFDAE27A2}" type="pres">
      <dgm:prSet presAssocID="{401C1E7F-58E4-4284-A206-4378F19E1CC0}" presName="horz1" presStyleCnt="0"/>
      <dgm:spPr/>
    </dgm:pt>
    <dgm:pt modelId="{510EF865-AE65-49B6-81C0-387628C2C3EF}" type="pres">
      <dgm:prSet presAssocID="{401C1E7F-58E4-4284-A206-4378F19E1CC0}" presName="tx1" presStyleLbl="revTx" presStyleIdx="0" presStyleCnt="3"/>
      <dgm:spPr/>
    </dgm:pt>
    <dgm:pt modelId="{EDD22F0B-A0CE-4D6E-9D66-36334D8AD93F}" type="pres">
      <dgm:prSet presAssocID="{401C1E7F-58E4-4284-A206-4378F19E1CC0}" presName="vert1" presStyleCnt="0"/>
      <dgm:spPr/>
    </dgm:pt>
    <dgm:pt modelId="{D16924D4-CEB7-4319-B0ED-E7C67F799563}" type="pres">
      <dgm:prSet presAssocID="{E4A681F9-5BFB-41D1-AB92-430442DB9D6B}" presName="thickLine" presStyleLbl="alignNode1" presStyleIdx="1" presStyleCnt="3"/>
      <dgm:spPr/>
    </dgm:pt>
    <dgm:pt modelId="{5020945D-F751-4B31-9528-7B95618A2A44}" type="pres">
      <dgm:prSet presAssocID="{E4A681F9-5BFB-41D1-AB92-430442DB9D6B}" presName="horz1" presStyleCnt="0"/>
      <dgm:spPr/>
    </dgm:pt>
    <dgm:pt modelId="{BEC44583-7A98-46F3-AAFF-FE082B7F0EB8}" type="pres">
      <dgm:prSet presAssocID="{E4A681F9-5BFB-41D1-AB92-430442DB9D6B}" presName="tx1" presStyleLbl="revTx" presStyleIdx="1" presStyleCnt="3"/>
      <dgm:spPr/>
    </dgm:pt>
    <dgm:pt modelId="{975C01AD-8422-4216-9E71-1B9C360CA485}" type="pres">
      <dgm:prSet presAssocID="{E4A681F9-5BFB-41D1-AB92-430442DB9D6B}" presName="vert1" presStyleCnt="0"/>
      <dgm:spPr/>
    </dgm:pt>
    <dgm:pt modelId="{D7AD4589-F89D-4B15-BF03-BB3520AA734D}" type="pres">
      <dgm:prSet presAssocID="{DE94B5E2-697A-47E5-BA27-788AABD135D2}" presName="thickLine" presStyleLbl="alignNode1" presStyleIdx="2" presStyleCnt="3"/>
      <dgm:spPr/>
    </dgm:pt>
    <dgm:pt modelId="{6EC66647-79B2-4264-83D4-5C51AC12027B}" type="pres">
      <dgm:prSet presAssocID="{DE94B5E2-697A-47E5-BA27-788AABD135D2}" presName="horz1" presStyleCnt="0"/>
      <dgm:spPr/>
    </dgm:pt>
    <dgm:pt modelId="{4332FBEA-B8BF-4C51-99A5-421ABE31D5D2}" type="pres">
      <dgm:prSet presAssocID="{DE94B5E2-697A-47E5-BA27-788AABD135D2}" presName="tx1" presStyleLbl="revTx" presStyleIdx="2" presStyleCnt="3"/>
      <dgm:spPr/>
    </dgm:pt>
    <dgm:pt modelId="{953B6DBD-7C96-45DE-91F2-73DE1A12096F}" type="pres">
      <dgm:prSet presAssocID="{DE94B5E2-697A-47E5-BA27-788AABD135D2}" presName="vert1" presStyleCnt="0"/>
      <dgm:spPr/>
    </dgm:pt>
  </dgm:ptLst>
  <dgm:cxnLst>
    <dgm:cxn modelId="{4423F25E-4791-4D8C-8EE5-73D9EED4F9E1}" srcId="{0757BB4C-AD24-4C89-85F7-AAF30B37678F}" destId="{DE94B5E2-697A-47E5-BA27-788AABD135D2}" srcOrd="2" destOrd="0" parTransId="{468A1C80-31AC-4D34-8173-508BE66D9BA9}" sibTransId="{6517C7AF-8E3B-4B46-B5A1-33B0EAE3A679}"/>
    <dgm:cxn modelId="{1466B16B-3EAA-4CC8-8107-C5041E99F748}" type="presOf" srcId="{DE94B5E2-697A-47E5-BA27-788AABD135D2}" destId="{4332FBEA-B8BF-4C51-99A5-421ABE31D5D2}" srcOrd="0" destOrd="0" presId="urn:microsoft.com/office/officeart/2008/layout/LinedList"/>
    <dgm:cxn modelId="{E333D372-C56A-4C6D-9ACF-B169A5B2D824}" type="presOf" srcId="{E4A681F9-5BFB-41D1-AB92-430442DB9D6B}" destId="{BEC44583-7A98-46F3-AAFF-FE082B7F0EB8}" srcOrd="0" destOrd="0" presId="urn:microsoft.com/office/officeart/2008/layout/LinedList"/>
    <dgm:cxn modelId="{F4E9FF73-EE27-4F8C-9540-9E2312C81083}" srcId="{0757BB4C-AD24-4C89-85F7-AAF30B37678F}" destId="{E4A681F9-5BFB-41D1-AB92-430442DB9D6B}" srcOrd="1" destOrd="0" parTransId="{43B90A36-1B00-468C-ADD8-B2598CCC82EF}" sibTransId="{C5691B68-27DC-49A8-AB25-4E84D6E3EFB3}"/>
    <dgm:cxn modelId="{BDC02375-6280-4786-93E9-200941CDAAE7}" srcId="{0757BB4C-AD24-4C89-85F7-AAF30B37678F}" destId="{401C1E7F-58E4-4284-A206-4378F19E1CC0}" srcOrd="0" destOrd="0" parTransId="{C9D066C8-0C3B-405D-8D21-0FCC7451542B}" sibTransId="{DAEE91D8-9992-41DB-BD29-B87194E020F3}"/>
    <dgm:cxn modelId="{03BA9CE0-9D76-44D9-B1A9-ED61D9890C45}" type="presOf" srcId="{401C1E7F-58E4-4284-A206-4378F19E1CC0}" destId="{510EF865-AE65-49B6-81C0-387628C2C3EF}" srcOrd="0" destOrd="0" presId="urn:microsoft.com/office/officeart/2008/layout/LinedList"/>
    <dgm:cxn modelId="{E2A53DFA-C67F-48B8-BE5B-BF91D71340F8}" type="presOf" srcId="{0757BB4C-AD24-4C89-85F7-AAF30B37678F}" destId="{2D2EC737-BDFA-4ED0-A7DE-457C6565D857}" srcOrd="0" destOrd="0" presId="urn:microsoft.com/office/officeart/2008/layout/LinedList"/>
    <dgm:cxn modelId="{F53961EA-E00F-4143-BE79-26C7E1B97103}" type="presParOf" srcId="{2D2EC737-BDFA-4ED0-A7DE-457C6565D857}" destId="{77AF8F40-138F-4808-8CBA-49B0B5A2BA13}" srcOrd="0" destOrd="0" presId="urn:microsoft.com/office/officeart/2008/layout/LinedList"/>
    <dgm:cxn modelId="{0CE1F264-FD6F-4F25-A904-9BA1991C82F9}" type="presParOf" srcId="{2D2EC737-BDFA-4ED0-A7DE-457C6565D857}" destId="{FE9E05FF-9AC2-4DB2-8D31-136CFDAE27A2}" srcOrd="1" destOrd="0" presId="urn:microsoft.com/office/officeart/2008/layout/LinedList"/>
    <dgm:cxn modelId="{7F99B267-4E81-46E1-950E-A03262DBA5AF}" type="presParOf" srcId="{FE9E05FF-9AC2-4DB2-8D31-136CFDAE27A2}" destId="{510EF865-AE65-49B6-81C0-387628C2C3EF}" srcOrd="0" destOrd="0" presId="urn:microsoft.com/office/officeart/2008/layout/LinedList"/>
    <dgm:cxn modelId="{FF1E5CB2-93CF-49FD-BEF8-1E4E9EE23432}" type="presParOf" srcId="{FE9E05FF-9AC2-4DB2-8D31-136CFDAE27A2}" destId="{EDD22F0B-A0CE-4D6E-9D66-36334D8AD93F}" srcOrd="1" destOrd="0" presId="urn:microsoft.com/office/officeart/2008/layout/LinedList"/>
    <dgm:cxn modelId="{D80CB6FB-000C-4DEE-9DAF-87E79B28E042}" type="presParOf" srcId="{2D2EC737-BDFA-4ED0-A7DE-457C6565D857}" destId="{D16924D4-CEB7-4319-B0ED-E7C67F799563}" srcOrd="2" destOrd="0" presId="urn:microsoft.com/office/officeart/2008/layout/LinedList"/>
    <dgm:cxn modelId="{382FA89A-439B-4CFD-8325-DFCB8F198B0B}" type="presParOf" srcId="{2D2EC737-BDFA-4ED0-A7DE-457C6565D857}" destId="{5020945D-F751-4B31-9528-7B95618A2A44}" srcOrd="3" destOrd="0" presId="urn:microsoft.com/office/officeart/2008/layout/LinedList"/>
    <dgm:cxn modelId="{47F82B17-E6EA-4EEC-A493-056098D60784}" type="presParOf" srcId="{5020945D-F751-4B31-9528-7B95618A2A44}" destId="{BEC44583-7A98-46F3-AAFF-FE082B7F0EB8}" srcOrd="0" destOrd="0" presId="urn:microsoft.com/office/officeart/2008/layout/LinedList"/>
    <dgm:cxn modelId="{33D63778-A6C2-4794-BBC4-70F1BF3A1BAF}" type="presParOf" srcId="{5020945D-F751-4B31-9528-7B95618A2A44}" destId="{975C01AD-8422-4216-9E71-1B9C360CA485}" srcOrd="1" destOrd="0" presId="urn:microsoft.com/office/officeart/2008/layout/LinedList"/>
    <dgm:cxn modelId="{F5DCC839-9C61-4C4A-9134-5B76A5A28B18}" type="presParOf" srcId="{2D2EC737-BDFA-4ED0-A7DE-457C6565D857}" destId="{D7AD4589-F89D-4B15-BF03-BB3520AA734D}" srcOrd="4" destOrd="0" presId="urn:microsoft.com/office/officeart/2008/layout/LinedList"/>
    <dgm:cxn modelId="{723AFEFB-4CB9-4563-B432-08965D93ADAE}" type="presParOf" srcId="{2D2EC737-BDFA-4ED0-A7DE-457C6565D857}" destId="{6EC66647-79B2-4264-83D4-5C51AC12027B}" srcOrd="5" destOrd="0" presId="urn:microsoft.com/office/officeart/2008/layout/LinedList"/>
    <dgm:cxn modelId="{84CE1020-9081-4616-A671-8007DE0CB0DD}" type="presParOf" srcId="{6EC66647-79B2-4264-83D4-5C51AC12027B}" destId="{4332FBEA-B8BF-4C51-99A5-421ABE31D5D2}" srcOrd="0" destOrd="0" presId="urn:microsoft.com/office/officeart/2008/layout/LinedList"/>
    <dgm:cxn modelId="{2A93C713-CD8B-4A52-9F56-3F730977AACD}" type="presParOf" srcId="{6EC66647-79B2-4264-83D4-5C51AC12027B}" destId="{953B6DBD-7C96-45DE-91F2-73DE1A1209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CC894-E4D4-4EEF-924D-2E75CB3B3249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01CE3-3AAB-4AB5-B48D-DFC796D44B0D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Zagadnienia ustawy o realizacji usług społecznych przez centra usług społecznych- nowa problematyka.</a:t>
          </a:r>
          <a:endParaRPr lang="en-US" sz="2100" b="1" kern="1200" dirty="0"/>
        </a:p>
      </dsp:txBody>
      <dsp:txXfrm>
        <a:off x="0" y="0"/>
        <a:ext cx="10515600" cy="1087834"/>
      </dsp:txXfrm>
    </dsp:sp>
    <dsp:sp modelId="{E82E653C-7834-4922-A8BA-3FB5481D1562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44B20-FB6A-4818-904E-A9DF4E9D6A54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Przedstawienie założeń Modelu Alternatywnej Partycypacji – -zapoznanie z procedurami mającymi na celu aktywne włączenie organizacji obywatelskich do współpracy z CUS ze szczególnym uwzględnieniem struktury rodziny. </a:t>
          </a:r>
          <a:endParaRPr lang="en-US" sz="2100" kern="1200"/>
        </a:p>
      </dsp:txBody>
      <dsp:txXfrm>
        <a:off x="0" y="1087834"/>
        <a:ext cx="10515600" cy="1087834"/>
      </dsp:txXfrm>
    </dsp:sp>
    <dsp:sp modelId="{47957D08-E205-4A4A-88CB-CFE6CB2CE0ED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98E20-D4FC-4DAF-9F34-291C23EF0832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Poszerzenie wiedzy pracowników NGO z zakresu tworzenia lokalnych diagnoz, programów usług społecznych.</a:t>
          </a:r>
          <a:endParaRPr lang="en-US" sz="2100" kern="1200"/>
        </a:p>
      </dsp:txBody>
      <dsp:txXfrm>
        <a:off x="0" y="2175669"/>
        <a:ext cx="10515600" cy="1087834"/>
      </dsp:txXfrm>
    </dsp:sp>
    <dsp:sp modelId="{1C3381C0-0CC2-4966-BC35-112F840AF7D6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E863C-601D-4162-99D2-8CDA7A77DEC0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Korzyści płynące ze współpracy w realizacji usług społecznych pomiędzy NGO a CUS.</a:t>
          </a:r>
          <a:endParaRPr lang="en-US" sz="2100" kern="1200"/>
        </a:p>
      </dsp:txBody>
      <dsp:txXfrm>
        <a:off x="0" y="3263503"/>
        <a:ext cx="1051560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A9AE-CD0E-4587-A020-34355329E121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Zmiana Systemowa   – nowe rozwiązania wdrażają </a:t>
          </a:r>
          <a:r>
            <a:rPr lang="pl-PL" sz="2100" b="1" kern="1200" dirty="0"/>
            <a:t>zainteresowane samorządy</a:t>
          </a:r>
          <a:r>
            <a:rPr lang="pl-PL" sz="2100" kern="1200" dirty="0"/>
            <a:t>, dając przykład pozostałym. </a:t>
          </a:r>
          <a:endParaRPr lang="en-US" sz="2100" kern="1200" dirty="0"/>
        </a:p>
      </dsp:txBody>
      <dsp:txXfrm>
        <a:off x="36841" y="36841"/>
        <a:ext cx="7931345" cy="1184159"/>
      </dsp:txXfrm>
    </dsp:sp>
    <dsp:sp modelId="{2CC9654E-35A4-4B5E-A644-68D0951F65E3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Ustawa zawiera regulacje kierunkowe, pozostawiając spory </a:t>
          </a:r>
          <a:r>
            <a:rPr lang="pl-PL" sz="2100" b="1" kern="1200" dirty="0"/>
            <a:t>obszar swobody </a:t>
          </a:r>
          <a:r>
            <a:rPr lang="pl-PL" sz="2100" kern="1200" dirty="0"/>
            <a:t>w zakresie organizacji i funkcjonowania lokalnego systemu usług społecznych – możliwość wykorzystania lokalnego know-how. </a:t>
          </a:r>
          <a:endParaRPr lang="en-US" sz="2100" kern="1200" dirty="0"/>
        </a:p>
      </dsp:txBody>
      <dsp:txXfrm>
        <a:off x="856428" y="1504322"/>
        <a:ext cx="7577788" cy="1184159"/>
      </dsp:txXfrm>
    </dsp:sp>
    <dsp:sp modelId="{083257DB-F5CC-4D91-B4E7-E147502AA3E1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Wsparcie tworzenia CUS – </a:t>
          </a:r>
          <a:r>
            <a:rPr lang="pl-PL" sz="2100" kern="1200" dirty="0"/>
            <a:t>działania rządu i administracji państwowej</a:t>
          </a:r>
          <a:r>
            <a:rPr lang="pl-PL" sz="2100" b="1" kern="1200" dirty="0"/>
            <a:t> </a:t>
          </a:r>
          <a:r>
            <a:rPr lang="pl-PL" sz="2100" kern="1200" dirty="0"/>
            <a:t>państwa (m.in. Program pilotażowy </a:t>
          </a:r>
          <a:r>
            <a:rPr lang="pl-PL" sz="2100" kern="1200" dirty="0" err="1"/>
            <a:t>MRPiPS</a:t>
          </a:r>
          <a:r>
            <a:rPr lang="pl-PL" sz="2100" kern="1200" dirty="0"/>
            <a:t> we współpracy z </a:t>
          </a:r>
          <a:r>
            <a:rPr lang="pl-PL" sz="2100" kern="1200" dirty="0" err="1"/>
            <a:t>MFiPR</a:t>
          </a:r>
          <a:r>
            <a:rPr lang="pl-PL" sz="2100" kern="1200" dirty="0"/>
            <a:t>); współpraca KPRP z Konwentem ROPS. </a:t>
          </a:r>
          <a:endParaRPr lang="en-US" sz="2100" kern="1200" dirty="0"/>
        </a:p>
      </dsp:txBody>
      <dsp:txXfrm>
        <a:off x="1676015" y="2971804"/>
        <a:ext cx="7577788" cy="1184159"/>
      </dsp:txXfrm>
    </dsp:sp>
    <dsp:sp modelId="{6DA9B336-BC37-49CE-8552-CEB99B0D1D8B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44AA9778-E119-415C-A8EB-F8EF2F018E36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F8F40-138F-4808-8CBA-49B0B5A2BA13}">
      <dsp:nvSpPr>
        <dsp:cNvPr id="0" name=""/>
        <dsp:cNvSpPr/>
      </dsp:nvSpPr>
      <dsp:spPr>
        <a:xfrm>
          <a:off x="0" y="2145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EF865-AE65-49B6-81C0-387628C2C3EF}">
      <dsp:nvSpPr>
        <dsp:cNvPr id="0" name=""/>
        <dsp:cNvSpPr/>
      </dsp:nvSpPr>
      <dsp:spPr>
        <a:xfrm>
          <a:off x="0" y="2145"/>
          <a:ext cx="4008384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Co wiemy o idei powołania CUS ?</a:t>
          </a:r>
          <a:endParaRPr lang="en-US" sz="4100" kern="1200"/>
        </a:p>
      </dsp:txBody>
      <dsp:txXfrm>
        <a:off x="0" y="2145"/>
        <a:ext cx="4008384" cy="1463230"/>
      </dsp:txXfrm>
    </dsp:sp>
    <dsp:sp modelId="{D16924D4-CEB7-4319-B0ED-E7C67F799563}">
      <dsp:nvSpPr>
        <dsp:cNvPr id="0" name=""/>
        <dsp:cNvSpPr/>
      </dsp:nvSpPr>
      <dsp:spPr>
        <a:xfrm>
          <a:off x="0" y="1465375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44583-7A98-46F3-AAFF-FE082B7F0EB8}">
      <dsp:nvSpPr>
        <dsp:cNvPr id="0" name=""/>
        <dsp:cNvSpPr/>
      </dsp:nvSpPr>
      <dsp:spPr>
        <a:xfrm>
          <a:off x="0" y="1465375"/>
          <a:ext cx="4008384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Na jakie potrzeby odpowiada CUS ?</a:t>
          </a:r>
          <a:endParaRPr lang="en-US" sz="4100" kern="1200"/>
        </a:p>
      </dsp:txBody>
      <dsp:txXfrm>
        <a:off x="0" y="1465375"/>
        <a:ext cx="4008384" cy="1463230"/>
      </dsp:txXfrm>
    </dsp:sp>
    <dsp:sp modelId="{D7AD4589-F89D-4B15-BF03-BB3520AA734D}">
      <dsp:nvSpPr>
        <dsp:cNvPr id="0" name=""/>
        <dsp:cNvSpPr/>
      </dsp:nvSpPr>
      <dsp:spPr>
        <a:xfrm>
          <a:off x="0" y="2928606"/>
          <a:ext cx="4008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2FBEA-B8BF-4C51-99A5-421ABE31D5D2}">
      <dsp:nvSpPr>
        <dsp:cNvPr id="0" name=""/>
        <dsp:cNvSpPr/>
      </dsp:nvSpPr>
      <dsp:spPr>
        <a:xfrm>
          <a:off x="0" y="2928606"/>
          <a:ext cx="4008384" cy="146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Plusy i minusy powołania CUS.</a:t>
          </a:r>
          <a:endParaRPr lang="en-US" sz="4100" kern="1200"/>
        </a:p>
      </dsp:txBody>
      <dsp:txXfrm>
        <a:off x="0" y="2928606"/>
        <a:ext cx="4008384" cy="1463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7454E-471D-4A9A-88A4-18B50408A54D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EB6ED-892F-4505-9D46-E9784E04F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53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Art. 24 [Zadania dyrektora centrum]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Centrum kieruje dyrektor centrum.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Do zadań dyrektora centrum należy w szczególności: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kierowanie pracami centrum i reprezentowanie centrum na zewnątrz;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zatwierdzanie opracowywanych przez organizatora usług społecznych standardów jakości usług społecznych;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zatwierdzanie indywidualnych planów usług społecznych i ich aktualizacji;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opracowywanie rocznego planu działalności centrum;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opracowywanie sprawozdania z działalności centrum za poprzedni rok kalendarzowy;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sprawowanie zarządu mieniem centrum;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prowadzenie gospodarki finansowej centrum.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Dyrektor centrum może jednocześnie wykonywać zadania organizatora usług społecznych.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30E46-EDD2-4633-BB14-058BC482784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Art. 27 [Zadania organizatora usług społecznych]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Do zadań organizatora usług społecznych należy w szczególności: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organizowanie usług społecznych realizowanych przez centrum;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prowadzenie na bieżąco rozeznania: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potrzeb wspólnoty samorządowej w zakresie usług społecznych,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potencjału wspólnoty samorządowej w zakresie organizowania usług społecznych;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podejmowanie działań w celu rozwijania oraz koordynacji lokalnego systemu usług społecznych, w tym nawiązywanie współpracy z organami administracji publicznej, organizacjami pozarządowymi i podmiotami, o których mowa w art. 3 ust. 3 ustawy z dnia 24 kwietnia 2003 r. o działalności pożytku publicznego i o wolontariacie, podmiotami wykonującymi działalność leczniczą w rozumieniu ustawy z dnia 15 kwietnia 2011 r. o działalności leczniczej oraz osobami fizycznymi i prawnymi, wykonującymi usługi z zakresu, o którym mowa w art. 2 ust. 1, na obszarze działania centrum;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opracowywanie standardów jakości usług społecznych określonych w programie usług społecznych, w przypadku braku określenia tych standardów w obowiązujących przepisach.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Organizator usług społecznych kieruje zespołem, o którym mowa w art. 23 ust. 1 pkt 2.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30E46-EDD2-4633-BB14-058BC482784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52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Art. 29 [Zadania koordynatora indywidualnych planów usług społecznych]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zadań koordynatora indywidualnych planów usług społecznych należy, w szczególności: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przeprowadzanie rozpoznania indywidualnych potrzeb osoby zainteresowanej skorzystaniem z usług społecznych określonych w programie usług społecznych, zwanego dalej „rozpoznaniem indywidualnych potrzeb”;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opracowywanie indywidualnych planów usług społecznych i ich aktualizacji;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monitorowanie realizacji indywidualnych planów usług społecznych;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koordynowanie usług społecznych udzielanych w ramach indywidualnych planów usług społecznych;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przeprowadzanie z osobami objętymi indywidualnymi planami usług społecznych rozmów podsumowujących realizację tych planów.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30E46-EDD2-4633-BB14-058BC482784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73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Art. 32 [Zadania organizatora społeczności lokalnej]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zadań organizatora społeczności lokalnej należy w szczególności: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prowadzenie na bieżąco rozeznania: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potrzeb wspólnoty samorządowej w zakresie działań wspierających,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potencjału wspólnoty samorządowej w zakresie działań wspierających;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opracowywanie, w oparciu o wnioski wynikające z rozeznania potrzeb i potencjału wspólnoty samorządowej w zakresie działań wspierających, planu organizowania społeczności lokalnej i jego aktualizacji oraz realizacja tego planu;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podejmowanie działań w celu aktywizacji wspólnoty samorządowej, w szczególności organizowanie działań wspierających;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inicjowanie innych niż określone w pkt 3 działań zmierzających do wzmocnienia więzi społecznych i integracji wspólnoty samorządowej;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współpraca z podmiotami prowadzącymi na obszarze działania centrum animację lokalną lub inne formy pracy środowiskowej.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30E46-EDD2-4633-BB14-058BC482784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45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Art. 20 [Plan organizowania społeczności lokalnej]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W celu integracji i wspierania rozwoju wspólnoty samorządowej, centrum opracowuje plan organizowania społeczności lokalnej.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Plan, o którym mowa w ust. 1, jest opracowywany przez organizatora społeczności lokalnej, z uwzględnieniem wniosków wynikających z rozeznania potrzeb i potencjału wspólnoty samorządowej w zakresie usług społecznych i działań wspierających, i podlega aktualizacji w przypadku istotnej zmiany tych wniosków.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Plan, o którym mowa w ust. 1, zawiera w szczególności: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 działań, w tym działań wspierających, służących realizacji planu;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terminy i sposób realizacji poszczególnych działań w ramach planu.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W przypadku centrum, o którym mowa w art. 9 ust. 1 pkt 2, plan, o którym mowa w ust. 1, zawiera informacje w zakresie określonym w ust. 3 w odniesieniu do każdej z gmin, która zawarła porozumienie, o którym mowa w art. 10pkt 2, lub porozumienie, o którym mowa w art. 15.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30E46-EDD2-4633-BB14-058BC4827848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12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1F40E5-E1C8-44C7-A0A4-28F80D60D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78A813-98A2-4E71-B6F9-11B59C2F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DC6D6D-73C2-4F06-9C11-3B0FACD1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75B-6D0D-4AB3-B702-10005D469A6E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320E1D-5323-440D-928D-F82AE9E7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64726D-7292-4302-846B-F3AC21C2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18B-6251-4557-956B-3AA8EAEF3D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17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EC8E10-D5DA-4B53-B2BA-1465F476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7DD4C04-AB48-41C6-85BF-15A9F9B90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E9D7D4-CA2D-4ADF-B78F-D2CC82F8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75B-6D0D-4AB3-B702-10005D469A6E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B0C62D-9AC2-407B-B1A1-F9EECB75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68E786-8CD4-4A39-A33C-20601449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18B-6251-4557-956B-3AA8EAEF3D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89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A6B3610-30CA-4ABD-9405-784C1E8F9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D4C1520-3B22-439B-91FF-92767FE23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E96E6D-8342-466B-9682-5EB9124C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75B-6D0D-4AB3-B702-10005D469A6E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DE5A16-EB69-4739-99FF-24EBD093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527F71-6E35-4D59-B588-50BD57D2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18B-6251-4557-956B-3AA8EAEF3D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29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89C5-E614-460C-9E02-ABC4E187158A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DA40-AA7F-4B95-BFEA-E83CE423A4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73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3201AD-FCE2-45A5-81F1-CA14255D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43E890-3575-471C-92A8-CF9D786C0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5FF63C-9199-4220-B1EC-F6C7DE96C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5FF981-6A0B-4BAF-A1D6-2E3692EB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October 12, 2022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10B088-EDAF-45E7-991E-5EDB665D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D2CECBD-B83E-48C7-99F8-29302CCD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06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E30377-D7E9-4BA5-8F37-75379518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1370F6-F450-49C7-9944-95A326655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4B5EFB-774E-4196-A236-B1D195DA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Wednesday, October 12, 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4BB39A-0E95-4F62-A984-8E8C4814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852B86-9FA7-4C5D-B024-4758545A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17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627112-9F11-427D-B63A-5DCF74EDD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149A7D-7820-4FB0-A58E-AB28E10B6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7718BA-69B7-412A-A970-F28D18E4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A4B3-28DF-4AA3-86C9-2FAAFAE508E6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46BB14-20A4-4ACA-8FA9-CD25AD59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971005-167E-4208-A051-A88DC05D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7137-7300-417E-85B9-D0ABEB78AE1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31CE683-508A-41C3-B293-9BB80D3A0F9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95" y="6037580"/>
            <a:ext cx="7101205" cy="8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C06B94-A27A-4BF5-8F1E-8B02F2F7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E10CD-D85C-4353-AC03-CEC78EA3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B55FCD-23BE-4E89-924A-451F5EF4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75B-6D0D-4AB3-B702-10005D469A6E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D9691A-0F14-4FDB-89AF-1C650472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C7E1AB-0EF0-485D-8440-97994635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18B-6251-4557-956B-3AA8EAEF3D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23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B555DC-E419-49F3-B00F-26D4791E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481F93-367F-41DE-8629-D9834901F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7CA253-BEAF-4A5D-82E3-082FC263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75B-6D0D-4AB3-B702-10005D469A6E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5C1E37-3FDC-4E86-8F6F-3480FE04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00BD27-A044-4849-814B-1AC1E8BE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18B-6251-4557-956B-3AA8EAEF3D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81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92DB4D-9EA3-4A27-9821-88FC3591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FA84BC-4F6A-4AAC-BC81-EB0266B0E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D73CE61-2CA6-4A01-932F-29A1F9746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979E62-89F6-4F9A-A773-A538232F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75B-6D0D-4AB3-B702-10005D469A6E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3C48E98-F2BD-4C2E-BD3F-5C410C10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E497BA-C86D-471E-84C5-D7ED68EC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18B-6251-4557-956B-3AA8EAEF3D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50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D2DDF-5305-4D60-834C-3B84795E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4C908E-39DF-41C5-86F9-14D98B003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5F15633-AFB6-45F4-B16B-0DE365F51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A3AFBF-5C1A-43CB-9D9D-66592E9CE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0EFF63-80E4-4585-B774-82A8762F8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6764F16-A194-481C-AF58-DBBE6FB5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75B-6D0D-4AB3-B702-10005D469A6E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ACA781F-1B7D-41F4-858B-14E44EB8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60E22C4-DEAD-4A97-A9A2-8421CA53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18B-6251-4557-956B-3AA8EAEF3D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91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351AB7-219F-4A95-9342-3E0A057B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FF685F5-5460-4E67-BAFD-8022A8CE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75B-6D0D-4AB3-B702-10005D469A6E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5C58A68-27EC-4AE6-9D64-7500239F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ECA3499-7091-4E7E-81F6-05F53830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18B-6251-4557-956B-3AA8EAEF3D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67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44CBE51-C7D2-4C3F-98EF-6D22B215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75B-6D0D-4AB3-B702-10005D469A6E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FFC2C81-248E-4893-BB48-9DBBAA5C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38D60C-F48E-4D5D-8877-594C68B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18B-6251-4557-956B-3AA8EAEF3D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66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C9F01-F5F0-4AD8-B3B4-2EBF1D23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7AD32D-DA63-4476-B8FD-249A74607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F6974A-8E41-4302-AEFD-A4810B37D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F52A63-9A98-498C-A234-85F65F28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75B-6D0D-4AB3-B702-10005D469A6E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07273A0-3873-4CDA-9511-CADB18AE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C0C198-540E-4FC3-9E43-EB02C7E4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18B-6251-4557-956B-3AA8EAEF3D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95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C4F2B8-D9C8-482A-9311-081763F7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883F2A0-457E-4AE3-9F05-C2ED92EB8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8A1517-9101-4EE9-80CD-5FEC269F1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79AB04-DB6D-481B-8257-D9FFD85D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175B-6D0D-4AB3-B702-10005D469A6E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AAB8823-D2E7-4C2D-A9D6-5BEF9B3C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15DA1A-8440-4D75-85E8-722D55C4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818B-6251-4557-956B-3AA8EAEF3D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13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422EC8A-F695-4EF3-9956-BC6A4456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023350-BD5D-4CCB-B652-B212B78AC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FDA972-D3D2-4651-B26D-4C4BD92B3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A175B-6D0D-4AB3-B702-10005D469A6E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57D1DD-3523-421D-B42F-5BF496EB5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61F68D-FD94-4F51-A450-63F270663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818B-6251-4557-956B-3AA8EAEF3D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77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90" r:id="rId4"/>
    <p:sldLayoutId id="214748369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9C5-E614-460C-9E02-ABC4E187158A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5DA40-AA7F-4B95-BFEA-E83CE423A4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11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F01EC4C-31C9-496C-8238-C856328A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3E831D-D4E2-4031-B339-5B926BF35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6E03AF-5405-4632-B873-887EC699B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October 12, 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A5BDE4-F581-4FDB-8FD5-DC9330030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2754CE-57EF-4235-89B4-13CAC49A8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C66CDD0-89DC-4FC5-B7A5-58EC040A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865664-7DF8-41F3-BE88-04C11CE61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CB9554-17FE-4616-AF3F-94AB0DBEF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DA4B3-28DF-4AA3-86C9-2FAAFAE508E6}" type="datetimeFigureOut">
              <a:rPr lang="pl-PL" smtClean="0"/>
              <a:t>12.10.2022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386D36-69FC-4D92-96C0-4115AA7FB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7D79A3-843D-4BE3-9FE3-20B4FA2DB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B7137-7300-417E-85B9-D0ABEB78AE1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3BED4E1-1C56-498B-861E-A78631D8EDAE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7250" cy="81343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5BE2EDE-A6A5-4B69-AE97-7F6408473A8C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95" y="6037580"/>
            <a:ext cx="7101205" cy="8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8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E8BA7-2E73-4CB8-91C8-E88A112A0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600" y="114300"/>
            <a:ext cx="10058400" cy="1232407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0A8F76D-9DD6-45FB-8D5B-106517001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00" y="1485900"/>
            <a:ext cx="11899900" cy="4203700"/>
          </a:xfrm>
        </p:spPr>
        <p:txBody>
          <a:bodyPr/>
          <a:lstStyle/>
          <a:p>
            <a:endParaRPr lang="pl-PL" dirty="0"/>
          </a:p>
          <a:p>
            <a:r>
              <a:rPr lang="pl-PL" sz="3600" b="1" dirty="0">
                <a:latin typeface="+mj-lt"/>
              </a:rPr>
              <a:t>WZMOCNIENIE KOMPETENCJI LIDERÓW NGO.</a:t>
            </a:r>
          </a:p>
          <a:p>
            <a:r>
              <a:rPr lang="pl-PL" sz="3600" b="1" dirty="0">
                <a:latin typeface="+mj-lt"/>
              </a:rPr>
              <a:t> W PERSPEKTYWIE ORGANIZACJI I ZARZĄDZANIA </a:t>
            </a:r>
          </a:p>
          <a:p>
            <a:r>
              <a:rPr lang="pl-PL" sz="3600" b="1" dirty="0">
                <a:latin typeface="+mj-lt"/>
              </a:rPr>
              <a:t>USŁUGAMI SPOŁECZNYMI.</a:t>
            </a:r>
          </a:p>
          <a:p>
            <a:endParaRPr lang="pl-PL" sz="3600" b="1" dirty="0"/>
          </a:p>
          <a:p>
            <a:r>
              <a:rPr lang="pl-PL" sz="2800" dirty="0">
                <a:latin typeface="+mj-lt"/>
              </a:rPr>
              <a:t>Dr Marta Komorska</a:t>
            </a:r>
          </a:p>
          <a:p>
            <a:r>
              <a:rPr lang="pl-PL" sz="2800" dirty="0">
                <a:latin typeface="+mj-lt"/>
              </a:rPr>
              <a:t>Lublin 2022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A4B264-CC34-4B82-9D39-F3A66192C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8" y="114301"/>
            <a:ext cx="1143524" cy="123240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05A5FB0-76B1-4203-875E-084056447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7" y="5828791"/>
            <a:ext cx="69437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9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8AC02D-5B5F-47B6-A047-E31BA8B0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l-PL" sz="3600" b="1" dirty="0"/>
              <a:t>Dlaczego zaproponowano zmianę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18D9D5-EE7D-4A3C-95BC-3CF29A1D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>
              <a:latin typeface="+mj-lt"/>
            </a:endParaRPr>
          </a:p>
          <a:p>
            <a:pPr marL="0" indent="0">
              <a:buNone/>
            </a:pPr>
            <a:r>
              <a:rPr lang="pl-PL" sz="2000">
                <a:latin typeface="+mj-lt"/>
              </a:rPr>
              <a:t>Instytucje na poziomie gminnym świadczące usługi mieszkańcom:</a:t>
            </a:r>
          </a:p>
          <a:p>
            <a:r>
              <a:rPr lang="pl-PL" sz="2000">
                <a:latin typeface="+mj-lt"/>
              </a:rPr>
              <a:t>ośrodki pomocy społecznej (OPS mogą – w myśl ustawy o CUS – zostać przekształcone w CUS, ale ustawodawca przewidział też tryb utworzenia CUS przy pozostawieniu OPS)</a:t>
            </a:r>
          </a:p>
          <a:p>
            <a:r>
              <a:rPr lang="pl-PL" sz="2000">
                <a:latin typeface="+mj-lt"/>
              </a:rPr>
              <a:t>podmioty oferujące usługi zatrudnienia socjalnego, </a:t>
            </a:r>
          </a:p>
          <a:p>
            <a:r>
              <a:rPr lang="pl-PL" sz="2000">
                <a:latin typeface="+mj-lt"/>
              </a:rPr>
              <a:t>instytucje kultury (w tym samorządowe ośrodki kultury i biblioteki), </a:t>
            </a:r>
          </a:p>
          <a:p>
            <a:r>
              <a:rPr lang="pl-PL" sz="2000">
                <a:latin typeface="+mj-lt"/>
              </a:rPr>
              <a:t>instytucje edukacyjne, </a:t>
            </a:r>
          </a:p>
          <a:p>
            <a:r>
              <a:rPr lang="pl-PL" sz="2000">
                <a:latin typeface="+mj-lt"/>
              </a:rPr>
              <a:t>placówki opieki zdrowotnej i promocji zdrowia.</a:t>
            </a:r>
          </a:p>
          <a:p>
            <a:pPr marL="0" indent="0">
              <a:buNone/>
            </a:pPr>
            <a:endParaRPr lang="pl-PL" sz="2000">
              <a:latin typeface="+mj-lt"/>
            </a:endParaRPr>
          </a:p>
          <a:p>
            <a:pPr marL="0" indent="0">
              <a:buNone/>
            </a:pPr>
            <a:r>
              <a:rPr lang="pl-PL" sz="2000" b="1">
                <a:latin typeface="+mj-lt"/>
              </a:rPr>
              <a:t>Wady i zalety tego rozwiązania ?</a:t>
            </a:r>
          </a:p>
          <a:p>
            <a:pPr marL="0" indent="0">
              <a:buNone/>
            </a:pPr>
            <a:r>
              <a:rPr lang="pl-PL" sz="2000">
                <a:latin typeface="+mj-lt"/>
              </a:rPr>
              <a:t> </a:t>
            </a:r>
          </a:p>
          <a:p>
            <a:endParaRPr lang="pl-PL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2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3C499D-9D95-44FF-9C3E-278FE048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Idea CUS:</a:t>
            </a:r>
            <a:endParaRPr lang="pl-PL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62A8D0-62EC-4F45-A443-E4BDB905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latin typeface="+mj-lt"/>
              </a:rPr>
              <a:t>Rozwój i integracja usług społecznych w formule centrów usług społecznych na poziomie lokalnym odpowiada kluczowym aspektom profilowania polityki </a:t>
            </a:r>
            <a:r>
              <a:rPr lang="pl-PL" err="1">
                <a:latin typeface="+mj-lt"/>
              </a:rPr>
              <a:t>ekonomiczno</a:t>
            </a:r>
            <a:r>
              <a:rPr lang="pl-PL">
                <a:latin typeface="+mj-lt"/>
              </a:rPr>
              <a:t> społecznej na poziomie krajowym.</a:t>
            </a:r>
          </a:p>
          <a:p>
            <a:pPr marL="0" indent="0">
              <a:buNone/>
            </a:pPr>
            <a:r>
              <a:rPr lang="pl-PL">
                <a:latin typeface="+mj-lt"/>
              </a:rPr>
              <a:t>Punktem wyjścia jest:</a:t>
            </a:r>
          </a:p>
          <a:p>
            <a:r>
              <a:rPr lang="pl-PL">
                <a:latin typeface="+mj-lt"/>
              </a:rPr>
              <a:t>Przekroczenie podziałów resortowych lepsza koordynacja i faktyczne zwiększenie dostępności usług społecznych na poziomie lokalnym.</a:t>
            </a:r>
          </a:p>
          <a:p>
            <a:r>
              <a:rPr lang="pl-PL">
                <a:latin typeface="+mj-lt"/>
              </a:rPr>
              <a:t>Rozbudowa sfery społecznej, szczególnie na obszarach tj. małe miasteczka i obszary wiejskie, obszary peryferyjne.</a:t>
            </a:r>
          </a:p>
          <a:p>
            <a:r>
              <a:rPr lang="pl-PL">
                <a:latin typeface="+mj-lt"/>
              </a:rPr>
              <a:t>Ukierunkowanie na profil prorodzinny.</a:t>
            </a:r>
          </a:p>
        </p:txBody>
      </p:sp>
    </p:spTree>
    <p:extLst>
      <p:ext uri="{BB962C8B-B14F-4D97-AF65-F5344CB8AC3E}">
        <p14:creationId xmlns:p14="http://schemas.microsoft.com/office/powerpoint/2010/main" val="93369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226" y="168812"/>
            <a:ext cx="11568417" cy="689317"/>
          </a:xfrm>
        </p:spPr>
        <p:txBody>
          <a:bodyPr>
            <a:noAutofit/>
          </a:bodyPr>
          <a:lstStyle/>
          <a:p>
            <a:r>
              <a:rPr lang="pl-PL" sz="3600" b="1" dirty="0"/>
              <a:t>Zadania Centrum Usług Społecznych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5226" y="1149293"/>
            <a:ext cx="11568418" cy="5310229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14000"/>
              </a:lnSpc>
              <a:spcBef>
                <a:spcPts val="600"/>
              </a:spcBef>
              <a:defRPr/>
            </a:pPr>
            <a:endParaRPr lang="pl-PL" b="1" dirty="0">
              <a:latin typeface="+mj-lt"/>
            </a:endParaRPr>
          </a:p>
          <a:p>
            <a:pPr lvl="0" algn="just">
              <a:lnSpc>
                <a:spcPct val="114000"/>
              </a:lnSpc>
              <a:spcBef>
                <a:spcPts val="600"/>
              </a:spcBef>
              <a:defRPr/>
            </a:pPr>
            <a:r>
              <a:rPr lang="pl-PL" b="1" dirty="0">
                <a:latin typeface="+mj-lt"/>
              </a:rPr>
              <a:t>Katalog zadań centrum ustawodawca określił w art. 13 ustawy, w którym wskazał dziewięć podstawowych zadań jakie będzie realizowało centrum. W ust. 1 użyto sformułowania  „</a:t>
            </a:r>
            <a:r>
              <a:rPr lang="pl-PL" b="1" dirty="0">
                <a:solidFill>
                  <a:srgbClr val="FF0000"/>
                </a:solidFill>
                <a:latin typeface="+mj-lt"/>
              </a:rPr>
              <a:t>w szczególności”, co oznacza, że przyjęte wyliczenie nie ma charakteru enumeratywnego ( zamkniętego) i centrum może realizować także inne zadania</a:t>
            </a:r>
            <a:r>
              <a:rPr lang="pl-PL" b="1" dirty="0">
                <a:latin typeface="+mj-lt"/>
              </a:rPr>
              <a:t>.</a:t>
            </a:r>
          </a:p>
          <a:p>
            <a:pPr lvl="0" algn="just">
              <a:lnSpc>
                <a:spcPct val="134000"/>
              </a:lnSpc>
              <a:spcBef>
                <a:spcPts val="0"/>
              </a:spcBef>
              <a:defRPr/>
            </a:pPr>
            <a:r>
              <a:rPr lang="pl-PL" sz="2500" b="1" dirty="0">
                <a:latin typeface="+mj-lt"/>
              </a:rPr>
              <a:t>Art. 13</a:t>
            </a:r>
            <a:r>
              <a:rPr lang="pl-PL" sz="2500" dirty="0">
                <a:latin typeface="+mj-lt"/>
              </a:rPr>
              <a:t>. 1. Do zadań centrum należy w szczególności: </a:t>
            </a:r>
          </a:p>
          <a:p>
            <a:pPr lvl="0" algn="just">
              <a:lnSpc>
                <a:spcPct val="134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500" dirty="0">
                <a:latin typeface="+mj-lt"/>
              </a:rPr>
              <a:t> </a:t>
            </a:r>
            <a:r>
              <a:rPr lang="pl-PL" sz="2500" b="1" dirty="0">
                <a:latin typeface="+mj-lt"/>
              </a:rPr>
              <a:t>zaspokajanie potrzeb </a:t>
            </a:r>
            <a:r>
              <a:rPr lang="pl-PL" sz="2500" b="1" u="sng" dirty="0">
                <a:latin typeface="+mj-lt"/>
              </a:rPr>
              <a:t>wspólnoty samorządowej w zakresie usług społecznych </a:t>
            </a:r>
            <a:r>
              <a:rPr lang="pl-PL" sz="2500" b="1" dirty="0">
                <a:latin typeface="+mj-lt"/>
              </a:rPr>
              <a:t>przekazanych do realizacji centrum, w tym określonych w programie usług społecznych</a:t>
            </a:r>
            <a:r>
              <a:rPr lang="pl-PL" sz="2500" dirty="0">
                <a:latin typeface="+mj-lt"/>
              </a:rPr>
              <a:t>;</a:t>
            </a:r>
          </a:p>
          <a:p>
            <a:pPr lvl="0" algn="just">
              <a:lnSpc>
                <a:spcPct val="134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500" dirty="0">
                <a:latin typeface="+mj-lt"/>
              </a:rPr>
              <a:t> </a:t>
            </a:r>
            <a:r>
              <a:rPr lang="pl-PL" sz="2500" b="1" dirty="0">
                <a:latin typeface="+mj-lt"/>
              </a:rPr>
              <a:t>prowadzenie rozeznania potrzeb i potencjału wspólnoty samorządowej w zakresie usług społecznych;</a:t>
            </a:r>
          </a:p>
          <a:p>
            <a:pPr lvl="0" algn="just">
              <a:lnSpc>
                <a:spcPct val="134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500" b="1" dirty="0">
                <a:latin typeface="+mj-lt"/>
              </a:rPr>
              <a:t> opracowywanie diagnozy potrzeb i potencjału wspólnoty samorządowej w zakresie usług społecznych</a:t>
            </a:r>
            <a:r>
              <a:rPr lang="pl-PL" sz="2500" dirty="0">
                <a:latin typeface="+mj-lt"/>
              </a:rPr>
              <a:t>;</a:t>
            </a:r>
          </a:p>
          <a:p>
            <a:pPr lvl="0" algn="just">
              <a:lnSpc>
                <a:spcPct val="134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500" dirty="0">
                <a:latin typeface="+mj-lt"/>
              </a:rPr>
              <a:t> </a:t>
            </a:r>
            <a:r>
              <a:rPr lang="pl-PL" sz="2500" b="1" dirty="0">
                <a:latin typeface="+mj-lt"/>
              </a:rPr>
              <a:t>realizowanie programu usług społecznych</a:t>
            </a:r>
            <a:r>
              <a:rPr lang="pl-PL" sz="2500" dirty="0">
                <a:latin typeface="+mj-lt"/>
              </a:rPr>
              <a:t>, w tym kwalifikowanie osób zainteresowanych do korzystania z usług społecznych określonych w programie usług społecznych oraz opracowywanie i monitorowanie realizacji indywidualnych planów usług społecznych;</a:t>
            </a:r>
          </a:p>
          <a:p>
            <a:pPr lvl="0" algn="just">
              <a:lnSpc>
                <a:spcPct val="134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500" dirty="0">
                <a:latin typeface="+mj-lt"/>
              </a:rPr>
              <a:t> realizowanie innych niż usługi społeczne zadań przekazanych do realizacji centrum, w tym zadań z zakresu pomocy społecznej, w przypadku, o którym mowa w art. 9 ust. 2 pkt 1 oraz ust. 3 pkt 1;</a:t>
            </a:r>
          </a:p>
        </p:txBody>
      </p:sp>
    </p:spTree>
    <p:extLst>
      <p:ext uri="{BB962C8B-B14F-4D97-AF65-F5344CB8AC3E}">
        <p14:creationId xmlns:p14="http://schemas.microsoft.com/office/powerpoint/2010/main" val="196240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A9758C-2ED8-441C-BFBE-32ACDE3D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036"/>
            <a:ext cx="10515600" cy="124570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Zadania Centrum Usług Społecznych</a:t>
            </a:r>
            <a:br>
              <a:rPr lang="pl-PL" dirty="0"/>
            </a:br>
            <a:r>
              <a:rPr lang="pl-PL" dirty="0"/>
              <a:t>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1C5E33-8916-407D-B391-DB8AFD661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630016"/>
            <a:ext cx="11330608" cy="50159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6. podejmowanie działań na rzecz integracji i wspierania rozwoju wspólnoty samorządowej z wykorzystaniem potencjału tej wspólnoty, w tym organizowanie działań samopomocowych, </a:t>
            </a:r>
            <a:r>
              <a:rPr lang="pl-PL" dirty="0" err="1">
                <a:latin typeface="+mj-lt"/>
              </a:rPr>
              <a:t>wolontaryjnych</a:t>
            </a:r>
            <a:r>
              <a:rPr lang="pl-PL" dirty="0">
                <a:latin typeface="+mj-lt"/>
              </a:rPr>
              <a:t> i sąsiedzkich stanowiących uzupełnienie usług społecznych (działania wspierające);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7.  opracowywanie standardów jakości usług społecznych określonych w programie usług społecznych, w przypadku braku określenia tych standardów w obowiązujących przepisach, oraz ich wdrażanie;</a:t>
            </a:r>
          </a:p>
          <a:p>
            <a:pPr marL="0" indent="0">
              <a:buNone/>
            </a:pPr>
            <a:r>
              <a:rPr lang="pl-PL" dirty="0">
                <a:highlight>
                  <a:srgbClr val="00FFFF"/>
                </a:highlight>
                <a:latin typeface="+mj-lt"/>
              </a:rPr>
              <a:t>8. podejmowanie działań na rzecz rozwoju i koordynacji usług społecznych, w tym przez nawiązywanie współpracy   z organami administracji publicznej, organizacjami pozarządowymi i podmiotami, o których mowa w art. 3 ust. 3 ustawy z dnia 24 kwietnia 2003 r. o działalności pożytku publicznego i o wolontariacie, podmiotami wykonującymi działalność leczniczą w rozumieniu ustawy z dnia 15 kwietnia 2011 r. o działalności leczniczej oraz osobami fizycznymi i prawnymi;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9. gromadzenie, aktualizowanie i udostępnianie informacji o usługach społecznych realizowanych na obszarze gminy tworzącej centrum oraz gminy będącej stroną porozumienia, o którym mowa w art. 10 pkt 2, lub porozumienia, o którym mowa w art. 15 ustawy.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43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D186F-30AA-4FD3-8EC4-093FDC1C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539"/>
            <a:ext cx="10515600" cy="583097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Art.  2.  Ustawy o CUS - Usługi społeczne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64EFB4-4C2F-46C1-B042-58157BB64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78" y="1007165"/>
            <a:ext cx="5847522" cy="5612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Usługi społeczne oznaczają działania z zakresu:</a:t>
            </a:r>
          </a:p>
          <a:p>
            <a:pPr marL="0" indent="0">
              <a:buNone/>
            </a:pPr>
            <a:r>
              <a:rPr lang="pl-PL" dirty="0"/>
              <a:t>1) polityki prorodzinnej,</a:t>
            </a:r>
          </a:p>
          <a:p>
            <a:pPr marL="0" indent="0">
              <a:buNone/>
            </a:pPr>
            <a:r>
              <a:rPr lang="pl-PL" dirty="0"/>
              <a:t>2) wspierania rodziny,</a:t>
            </a:r>
          </a:p>
          <a:p>
            <a:pPr marL="0" indent="0">
              <a:buNone/>
            </a:pPr>
            <a:r>
              <a:rPr lang="pl-PL" dirty="0"/>
              <a:t>3) systemu pieczy zastępczej,</a:t>
            </a:r>
          </a:p>
          <a:p>
            <a:pPr marL="0" indent="0">
              <a:buNone/>
            </a:pPr>
            <a:r>
              <a:rPr lang="pl-PL" dirty="0"/>
              <a:t>4) pomocy społecznej,</a:t>
            </a:r>
          </a:p>
          <a:p>
            <a:pPr marL="0" indent="0">
              <a:buNone/>
            </a:pPr>
            <a:r>
              <a:rPr lang="pl-PL" dirty="0"/>
              <a:t>5) promocji i ochrony zdrowia,</a:t>
            </a:r>
          </a:p>
          <a:p>
            <a:pPr marL="0" indent="0">
              <a:buNone/>
            </a:pPr>
            <a:r>
              <a:rPr lang="pl-PL" dirty="0"/>
              <a:t>6) wspierania osób niepełnosprawnych,</a:t>
            </a:r>
          </a:p>
          <a:p>
            <a:pPr marL="0" indent="0">
              <a:buNone/>
            </a:pPr>
            <a:r>
              <a:rPr lang="pl-PL" dirty="0"/>
              <a:t>7) edukacji publicznej,</a:t>
            </a:r>
          </a:p>
          <a:p>
            <a:pPr marL="0" indent="0">
              <a:buNone/>
            </a:pPr>
            <a:r>
              <a:rPr lang="pl-PL" dirty="0"/>
              <a:t>8) przeciwdziałania bezrobociu,</a:t>
            </a:r>
          </a:p>
          <a:p>
            <a:pPr marL="0" indent="0">
              <a:buNone/>
            </a:pPr>
            <a:r>
              <a:rPr lang="pl-PL" dirty="0"/>
              <a:t>9) kultury,</a:t>
            </a:r>
          </a:p>
          <a:p>
            <a:pPr marL="0" indent="0">
              <a:buNone/>
            </a:pPr>
            <a:r>
              <a:rPr lang="pl-PL" dirty="0"/>
              <a:t>10) kultury fizycznej i turystyki,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829858-DE6F-43D0-8B60-783D223BF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07164"/>
            <a:ext cx="5847522" cy="56122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11) pobudzania aktywności obywatelskiej,</a:t>
            </a:r>
          </a:p>
          <a:p>
            <a:pPr marL="0" indent="0">
              <a:buNone/>
            </a:pPr>
            <a:r>
              <a:rPr lang="pl-PL" dirty="0"/>
              <a:t>12) mieszkalnictwa,</a:t>
            </a:r>
          </a:p>
          <a:p>
            <a:pPr marL="0" indent="0">
              <a:buNone/>
            </a:pPr>
            <a:r>
              <a:rPr lang="pl-PL" dirty="0"/>
              <a:t>13) ochrony środowiska,</a:t>
            </a:r>
          </a:p>
          <a:p>
            <a:pPr marL="0" indent="0">
              <a:buNone/>
            </a:pPr>
            <a:r>
              <a:rPr lang="pl-PL" dirty="0"/>
              <a:t>14) reintegracji zawodowej i społecznej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- podejmowane przez gminę w celu zaspokajania potrzeb wspólnoty samorządowej, świadczone w formie niematerialnej bezpośrednio na rzecz osób, rodzin, grup społecznych, grup mieszkańców o określonych potrzebach lub ogółu mieszkańców.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2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07C9FC5-0C1E-42A8-97E6-F940775A0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218281"/>
            <a:ext cx="4265007" cy="1885199"/>
          </a:xfrm>
        </p:spPr>
        <p:txBody>
          <a:bodyPr anchor="ctr">
            <a:normAutofit/>
          </a:bodyPr>
          <a:lstStyle/>
          <a:p>
            <a:pPr algn="l"/>
            <a:r>
              <a:rPr lang="pl-PL" sz="3300" b="1"/>
              <a:t>Struktura organizacyjna centrum</a:t>
            </a:r>
            <a:br>
              <a:rPr lang="pl-PL" sz="3300" b="1" i="1"/>
            </a:br>
            <a:endParaRPr lang="pl-PL" sz="3300" b="1" i="1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18412" y="4218281"/>
            <a:ext cx="4649588" cy="1885199"/>
          </a:xfrm>
        </p:spPr>
        <p:txBody>
          <a:bodyPr anchor="ctr">
            <a:normAutofit/>
          </a:bodyPr>
          <a:lstStyle/>
          <a:p>
            <a:pPr algn="l"/>
            <a:r>
              <a:rPr lang="pl-PL">
                <a:latin typeface="+mj-lt"/>
              </a:rPr>
              <a:t>          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CC8224B-9740-4EFD-89FA-10668F220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12" y="678145"/>
            <a:ext cx="9635958" cy="3287267"/>
          </a:xfrm>
          <a:custGeom>
            <a:avLst/>
            <a:gdLst/>
            <a:ahLst/>
            <a:cxnLst/>
            <a:rect l="l" t="t" r="r" b="b"/>
            <a:pathLst>
              <a:path w="10823796" h="3287267">
                <a:moveTo>
                  <a:pt x="98881" y="0"/>
                </a:moveTo>
                <a:lnTo>
                  <a:pt x="10724915" y="0"/>
                </a:lnTo>
                <a:cubicBezTo>
                  <a:pt x="10779525" y="0"/>
                  <a:pt x="10823796" y="44271"/>
                  <a:pt x="10823796" y="98881"/>
                </a:cubicBezTo>
                <a:lnTo>
                  <a:pt x="10823796" y="3188386"/>
                </a:lnTo>
                <a:cubicBezTo>
                  <a:pt x="10823796" y="3242996"/>
                  <a:pt x="10779525" y="3287267"/>
                  <a:pt x="10724915" y="3287267"/>
                </a:cubicBezTo>
                <a:lnTo>
                  <a:pt x="98881" y="3287267"/>
                </a:lnTo>
                <a:cubicBezTo>
                  <a:pt x="44271" y="3287267"/>
                  <a:pt x="0" y="3242996"/>
                  <a:pt x="0" y="3188386"/>
                </a:cubicBezTo>
                <a:lnTo>
                  <a:pt x="0" y="98881"/>
                </a:lnTo>
                <a:cubicBezTo>
                  <a:pt x="0" y="44271"/>
                  <a:pt x="44271" y="0"/>
                  <a:pt x="98881" y="0"/>
                </a:cubicBezTo>
                <a:close/>
              </a:path>
            </a:pathLst>
          </a:cu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9EE371B4-A1D9-4EFE-8FE1-00049583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17" y="421828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2E19C174-9C7C-461E-970B-43201990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295432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178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Struktura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Centrum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0342" y="1782981"/>
            <a:ext cx="11188191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+mj-lt"/>
              </a:rPr>
              <a:t>W </a:t>
            </a:r>
            <a:r>
              <a:rPr lang="en-US" sz="3600" dirty="0" err="1">
                <a:latin typeface="+mj-lt"/>
              </a:rPr>
              <a:t>ramach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struktury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organizacyjnej</a:t>
            </a:r>
            <a:r>
              <a:rPr lang="en-US" sz="3600" dirty="0">
                <a:latin typeface="+mj-lt"/>
              </a:rPr>
              <a:t> centrum </a:t>
            </a:r>
            <a:r>
              <a:rPr lang="en-US" sz="3600" dirty="0" err="1">
                <a:latin typeface="+mj-lt"/>
              </a:rPr>
              <a:t>wyodrębnia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się</a:t>
            </a:r>
            <a:r>
              <a:rPr lang="en-US" sz="3600" dirty="0">
                <a:latin typeface="+mj-lt"/>
              </a:rPr>
              <a:t>, w </a:t>
            </a:r>
            <a:r>
              <a:rPr lang="en-US" sz="3600" dirty="0" err="1">
                <a:latin typeface="+mj-lt"/>
              </a:rPr>
              <a:t>szczególności</a:t>
            </a:r>
            <a:r>
              <a:rPr lang="en-US" sz="3600" dirty="0">
                <a:latin typeface="+mj-lt"/>
              </a:rPr>
              <a:t>: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</a:rPr>
              <a:t>1) </a:t>
            </a:r>
            <a:r>
              <a:rPr lang="en-US" sz="3600" dirty="0" err="1">
                <a:latin typeface="+mj-lt"/>
              </a:rPr>
              <a:t>stanowisko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dyrektora</a:t>
            </a:r>
            <a:r>
              <a:rPr lang="en-US" sz="3600" dirty="0">
                <a:latin typeface="+mj-lt"/>
              </a:rPr>
              <a:t> centrum;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</a:rPr>
              <a:t>2) </a:t>
            </a:r>
            <a:r>
              <a:rPr lang="en-US" sz="3600" dirty="0" err="1">
                <a:latin typeface="+mj-lt"/>
              </a:rPr>
              <a:t>zespół</a:t>
            </a:r>
            <a:r>
              <a:rPr lang="en-US" sz="3600" dirty="0">
                <a:latin typeface="+mj-lt"/>
              </a:rPr>
              <a:t> do </a:t>
            </a:r>
            <a:r>
              <a:rPr lang="en-US" sz="3600" dirty="0" err="1">
                <a:latin typeface="+mj-lt"/>
              </a:rPr>
              <a:t>spraw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organizowania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usług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społecznych</a:t>
            </a:r>
            <a:r>
              <a:rPr lang="en-US" sz="3600" dirty="0">
                <a:latin typeface="+mj-lt"/>
              </a:rPr>
              <a:t>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</a:rPr>
              <a:t>3) </a:t>
            </a:r>
            <a:r>
              <a:rPr lang="en-US" sz="3600" dirty="0" err="1">
                <a:latin typeface="+mj-lt"/>
              </a:rPr>
              <a:t>zespół</a:t>
            </a:r>
            <a:r>
              <a:rPr lang="en-US" sz="3600" dirty="0">
                <a:latin typeface="+mj-lt"/>
              </a:rPr>
              <a:t> do </a:t>
            </a:r>
            <a:r>
              <a:rPr lang="en-US" sz="3600" dirty="0" err="1">
                <a:latin typeface="+mj-lt"/>
              </a:rPr>
              <a:t>spraw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realizacji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zadań</a:t>
            </a:r>
            <a:r>
              <a:rPr lang="en-US" sz="3600" dirty="0">
                <a:latin typeface="+mj-lt"/>
              </a:rPr>
              <a:t> z </a:t>
            </a:r>
            <a:r>
              <a:rPr lang="en-US" sz="3600" dirty="0" err="1">
                <a:latin typeface="+mj-lt"/>
              </a:rPr>
              <a:t>zakresu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pomocy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społecznej</a:t>
            </a:r>
            <a:r>
              <a:rPr lang="en-US" sz="3600" dirty="0">
                <a:latin typeface="+mj-lt"/>
              </a:rPr>
              <a:t> - w </a:t>
            </a:r>
            <a:r>
              <a:rPr lang="en-US" sz="3600" dirty="0" err="1">
                <a:latin typeface="+mj-lt"/>
              </a:rPr>
              <a:t>przypadku</a:t>
            </a:r>
            <a:r>
              <a:rPr lang="en-US" sz="3600" dirty="0">
                <a:latin typeface="+mj-lt"/>
              </a:rPr>
              <a:t> centrum, </a:t>
            </a:r>
            <a:r>
              <a:rPr lang="en-US" sz="3600" dirty="0" err="1">
                <a:latin typeface="+mj-lt"/>
              </a:rPr>
              <a:t>będące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jednocześnie</a:t>
            </a:r>
            <a:r>
              <a:rPr lang="en-US" sz="3600" dirty="0">
                <a:latin typeface="+mj-lt"/>
              </a:rPr>
              <a:t> ops-</a:t>
            </a:r>
            <a:r>
              <a:rPr lang="en-US" sz="3600" dirty="0" err="1">
                <a:latin typeface="+mj-lt"/>
              </a:rPr>
              <a:t>em</a:t>
            </a:r>
            <a:r>
              <a:rPr lang="en-US" sz="3600" dirty="0">
                <a:latin typeface="+mj-lt"/>
              </a:rPr>
              <a:t>;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</a:rPr>
              <a:t>4) </a:t>
            </a:r>
            <a:r>
              <a:rPr lang="en-US" sz="3600" dirty="0" err="1">
                <a:latin typeface="+mj-lt"/>
              </a:rPr>
              <a:t>stanowisko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organizatora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społeczności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lokalnej</a:t>
            </a:r>
            <a:r>
              <a:rPr lang="en-US" sz="3600" dirty="0">
                <a:latin typeface="+mj-lt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4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3467" y="92765"/>
            <a:ext cx="10905066" cy="620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Struktura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Centrum: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0342" y="805892"/>
            <a:ext cx="11188191" cy="5813185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 </a:t>
            </a:r>
            <a:r>
              <a:rPr lang="en-US" dirty="0" err="1">
                <a:latin typeface="+mj-lt"/>
              </a:rPr>
              <a:t>skład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zespołu</a:t>
            </a:r>
            <a:r>
              <a:rPr lang="en-US" b="1" dirty="0">
                <a:latin typeface="+mj-lt"/>
              </a:rPr>
              <a:t> do </a:t>
            </a:r>
            <a:r>
              <a:rPr lang="en-US" b="1" dirty="0" err="1">
                <a:latin typeface="+mj-lt"/>
              </a:rPr>
              <a:t>spraw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organizowania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usług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społecznych</a:t>
            </a:r>
            <a:r>
              <a:rPr lang="en-US" b="1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wchodzą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organizator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usług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społecznych</a:t>
            </a:r>
            <a:r>
              <a:rPr lang="en-US" b="1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oraz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koordynatorzy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indywidualnych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planów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usług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społecznych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w </a:t>
            </a:r>
            <a:r>
              <a:rPr lang="en-US" dirty="0" err="1">
                <a:latin typeface="+mj-lt"/>
              </a:rPr>
              <a:t>liczbie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dostosowanej</a:t>
            </a:r>
            <a:r>
              <a:rPr lang="en-US" dirty="0">
                <a:latin typeface="+mj-lt"/>
              </a:rPr>
              <a:t> do </a:t>
            </a:r>
            <a:r>
              <a:rPr lang="en-US" dirty="0" err="1">
                <a:latin typeface="+mj-lt"/>
              </a:rPr>
              <a:t>potrzeb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wynikających</a:t>
            </a:r>
            <a:r>
              <a:rPr lang="en-US" dirty="0">
                <a:latin typeface="+mj-lt"/>
              </a:rPr>
              <a:t> z </a:t>
            </a:r>
            <a:r>
              <a:rPr lang="en-US" dirty="0" err="1">
                <a:latin typeface="+mj-lt"/>
              </a:rPr>
              <a:t>uwarunkowań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lokalnych</a:t>
            </a:r>
            <a:r>
              <a:rPr lang="en-US" dirty="0">
                <a:latin typeface="+mj-lt"/>
              </a:rPr>
              <a:t>;</a:t>
            </a:r>
          </a:p>
          <a:p>
            <a:pPr marL="4572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 </a:t>
            </a:r>
            <a:r>
              <a:rPr lang="en-US" dirty="0" err="1">
                <a:latin typeface="+mj-lt"/>
              </a:rPr>
              <a:t>skład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zespołu</a:t>
            </a:r>
            <a:r>
              <a:rPr lang="en-US" b="1" dirty="0">
                <a:latin typeface="+mj-lt"/>
              </a:rPr>
              <a:t> do </a:t>
            </a:r>
            <a:r>
              <a:rPr lang="en-US" b="1" dirty="0" err="1">
                <a:latin typeface="+mj-lt"/>
              </a:rPr>
              <a:t>spraw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realizacji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zadań</a:t>
            </a:r>
            <a:r>
              <a:rPr lang="en-US" b="1" dirty="0">
                <a:latin typeface="+mj-lt"/>
              </a:rPr>
              <a:t> z </a:t>
            </a:r>
            <a:r>
              <a:rPr lang="en-US" b="1" dirty="0" err="1">
                <a:latin typeface="+mj-lt"/>
              </a:rPr>
              <a:t>zakresu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pomocy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społecznej</a:t>
            </a:r>
            <a:r>
              <a:rPr lang="en-US" b="1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wchodzą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organizator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pomocy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społecznej</a:t>
            </a:r>
            <a:r>
              <a:rPr lang="en-US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specjaliści</a:t>
            </a:r>
            <a:r>
              <a:rPr lang="en-US" b="1" dirty="0">
                <a:latin typeface="+mj-lt"/>
              </a:rPr>
              <a:t> z </a:t>
            </a:r>
            <a:r>
              <a:rPr lang="en-US" b="1" dirty="0" err="1">
                <a:latin typeface="+mj-lt"/>
              </a:rPr>
              <a:t>zakresu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pracy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socjalnej</a:t>
            </a:r>
            <a:r>
              <a:rPr lang="en-US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pracy</a:t>
            </a:r>
            <a:r>
              <a:rPr lang="en-US" b="1" dirty="0">
                <a:latin typeface="+mj-lt"/>
              </a:rPr>
              <a:t> z </a:t>
            </a:r>
            <a:r>
              <a:rPr lang="en-US" b="1" dirty="0" err="1">
                <a:latin typeface="+mj-lt"/>
              </a:rPr>
              <a:t>rodziną</a:t>
            </a:r>
            <a:r>
              <a:rPr lang="en-US" b="1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oraz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specjaliści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realizujący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zadania</a:t>
            </a:r>
            <a:r>
              <a:rPr lang="en-US" dirty="0">
                <a:latin typeface="+mj-lt"/>
              </a:rPr>
              <a:t> z </a:t>
            </a:r>
            <a:r>
              <a:rPr lang="en-US" dirty="0" err="1">
                <a:latin typeface="+mj-lt"/>
              </a:rPr>
              <a:t>zakresu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pomocy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społecznej</a:t>
            </a:r>
            <a:r>
              <a:rPr lang="en-US" dirty="0">
                <a:latin typeface="+mj-lt"/>
              </a:rPr>
              <a:t>, w </a:t>
            </a:r>
            <a:r>
              <a:rPr lang="en-US" dirty="0" err="1">
                <a:latin typeface="+mj-lt"/>
              </a:rPr>
              <a:t>tym</a:t>
            </a:r>
            <a:r>
              <a:rPr lang="en-US" dirty="0">
                <a:latin typeface="+mj-lt"/>
              </a:rPr>
              <a:t> w </a:t>
            </a:r>
            <a:r>
              <a:rPr lang="en-US" dirty="0" err="1">
                <a:latin typeface="+mj-lt"/>
              </a:rPr>
              <a:t>zakresie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integracji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społecznej</a:t>
            </a:r>
            <a:r>
              <a:rPr lang="en-US" dirty="0">
                <a:latin typeface="+mj-lt"/>
              </a:rPr>
              <a:t>. W </a:t>
            </a:r>
            <a:r>
              <a:rPr lang="en-US" dirty="0" err="1">
                <a:latin typeface="+mj-lt"/>
              </a:rPr>
              <a:t>ramach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zespołu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może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zostać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wyodrębniona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komórka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realizująca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zadania</a:t>
            </a:r>
            <a:r>
              <a:rPr lang="en-US" dirty="0">
                <a:latin typeface="+mj-lt"/>
              </a:rPr>
              <a:t> z </a:t>
            </a:r>
            <a:r>
              <a:rPr lang="en-US" dirty="0" err="1">
                <a:latin typeface="+mj-lt"/>
              </a:rPr>
              <a:t>zakresu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pracy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socjalnej</a:t>
            </a:r>
            <a:r>
              <a:rPr lang="en-US" dirty="0">
                <a:latin typeface="+mj-lt"/>
              </a:rPr>
              <a:t>.</a:t>
            </a:r>
          </a:p>
          <a:p>
            <a:pPr marL="4572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 </a:t>
            </a:r>
            <a:r>
              <a:rPr lang="en-US" dirty="0" err="1">
                <a:latin typeface="+mj-lt"/>
              </a:rPr>
              <a:t>ramach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zespołu</a:t>
            </a:r>
            <a:r>
              <a:rPr lang="en-US" dirty="0">
                <a:latin typeface="+mj-lt"/>
              </a:rPr>
              <a:t>, o </a:t>
            </a:r>
            <a:r>
              <a:rPr lang="en-US" dirty="0" err="1">
                <a:latin typeface="+mj-lt"/>
              </a:rPr>
              <a:t>którym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mowa</a:t>
            </a:r>
            <a:r>
              <a:rPr lang="en-US" dirty="0">
                <a:latin typeface="+mj-lt"/>
              </a:rPr>
              <a:t> w pkt 2, centrum </a:t>
            </a:r>
            <a:r>
              <a:rPr lang="en-US" dirty="0" err="1">
                <a:latin typeface="+mj-lt"/>
              </a:rPr>
              <a:t>zatrudnia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pracowników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socjalnych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zgodnie</a:t>
            </a:r>
            <a:r>
              <a:rPr lang="en-US" dirty="0">
                <a:latin typeface="+mj-lt"/>
              </a:rPr>
              <a:t> z </a:t>
            </a:r>
            <a:r>
              <a:rPr lang="en-US" dirty="0" err="1">
                <a:latin typeface="+mj-lt"/>
              </a:rPr>
              <a:t>zasadami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określonymi</a:t>
            </a:r>
            <a:r>
              <a:rPr lang="en-US" dirty="0">
                <a:latin typeface="+mj-lt"/>
              </a:rPr>
              <a:t> w art. 110 </a:t>
            </a:r>
            <a:r>
              <a:rPr lang="en-US" dirty="0" err="1">
                <a:latin typeface="+mj-lt"/>
              </a:rPr>
              <a:t>ust</a:t>
            </a:r>
            <a:r>
              <a:rPr lang="en-US" dirty="0">
                <a:latin typeface="+mj-lt"/>
              </a:rPr>
              <a:t>. 11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12 </a:t>
            </a:r>
            <a:r>
              <a:rPr lang="en-US" dirty="0" err="1">
                <a:latin typeface="+mj-lt"/>
              </a:rPr>
              <a:t>ustawy</a:t>
            </a:r>
            <a:r>
              <a:rPr lang="en-US" dirty="0">
                <a:latin typeface="+mj-lt"/>
              </a:rPr>
              <a:t> z </a:t>
            </a:r>
            <a:r>
              <a:rPr lang="en-US" dirty="0" err="1">
                <a:latin typeface="+mj-lt"/>
              </a:rPr>
              <a:t>dnia</a:t>
            </a:r>
            <a:r>
              <a:rPr lang="en-US" dirty="0">
                <a:latin typeface="+mj-lt"/>
              </a:rPr>
              <a:t> 12 </a:t>
            </a:r>
            <a:r>
              <a:rPr lang="en-US" dirty="0" err="1">
                <a:latin typeface="+mj-lt"/>
              </a:rPr>
              <a:t>marca</a:t>
            </a:r>
            <a:r>
              <a:rPr lang="en-US" dirty="0">
                <a:latin typeface="+mj-lt"/>
              </a:rPr>
              <a:t> 2004 r. o </a:t>
            </a:r>
            <a:r>
              <a:rPr lang="en-US" dirty="0" err="1">
                <a:latin typeface="+mj-lt"/>
              </a:rPr>
              <a:t>pomocy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społecznej</a:t>
            </a:r>
            <a:r>
              <a:rPr lang="en-US" dirty="0">
                <a:latin typeface="+mj-lt"/>
              </a:rPr>
              <a:t>.</a:t>
            </a:r>
          </a:p>
          <a:p>
            <a:pPr marL="4572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 centrum </a:t>
            </a:r>
            <a:r>
              <a:rPr lang="en-US" dirty="0" err="1">
                <a:latin typeface="+mj-lt"/>
              </a:rPr>
              <a:t>mogą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zostać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wyodrębnione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zespoły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lub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stanowiska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niż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określone</a:t>
            </a:r>
            <a:r>
              <a:rPr lang="en-US" dirty="0">
                <a:latin typeface="+mj-lt"/>
              </a:rPr>
              <a:t> w pkt 1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2, </a:t>
            </a:r>
            <a:r>
              <a:rPr lang="en-US" dirty="0" err="1">
                <a:latin typeface="+mj-lt"/>
              </a:rPr>
              <a:t>jeżeli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potrzeba</a:t>
            </a:r>
            <a:r>
              <a:rPr lang="en-US" dirty="0">
                <a:latin typeface="+mj-lt"/>
              </a:rPr>
              <a:t> ich </a:t>
            </a:r>
            <a:r>
              <a:rPr lang="en-US" dirty="0" err="1">
                <a:latin typeface="+mj-lt"/>
              </a:rPr>
              <a:t>wyodrębnienia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wynika</a:t>
            </a:r>
            <a:r>
              <a:rPr lang="en-US" dirty="0">
                <a:latin typeface="+mj-lt"/>
              </a:rPr>
              <a:t> z </a:t>
            </a:r>
            <a:r>
              <a:rPr lang="en-US" dirty="0" err="1">
                <a:latin typeface="+mj-lt"/>
              </a:rPr>
              <a:t>uwarunkowań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lokalnych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lub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rodzaju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usług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społecznych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lub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innych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zadań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realizowanych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przez</a:t>
            </a:r>
            <a:r>
              <a:rPr lang="en-US" dirty="0">
                <a:latin typeface="+mj-lt"/>
              </a:rPr>
              <a:t> centrum.</a:t>
            </a:r>
          </a:p>
          <a:p>
            <a:pPr marL="4572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W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strukturze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organizacyjnej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centrum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nie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mogą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funkcjonować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jednostki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zapewniające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pobyt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całodobowy</a:t>
            </a:r>
            <a:r>
              <a:rPr lang="en-US" b="1" dirty="0">
                <a:latin typeface="+mj-lt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6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3467" y="321734"/>
            <a:ext cx="10905066" cy="6329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Dyrektor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centrum -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zadania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5530" y="954733"/>
            <a:ext cx="11900453" cy="5777371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Centrum </a:t>
            </a:r>
            <a:r>
              <a:rPr lang="en-US" sz="2800" dirty="0" err="1">
                <a:latin typeface="+mj-lt"/>
              </a:rPr>
              <a:t>kieruje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dyrektor</a:t>
            </a:r>
            <a:r>
              <a:rPr lang="en-US" sz="2800" dirty="0">
                <a:latin typeface="+mj-lt"/>
              </a:rPr>
              <a:t> centrum, do </a:t>
            </a:r>
            <a:r>
              <a:rPr lang="en-US" sz="2800" dirty="0" err="1">
                <a:latin typeface="+mj-lt"/>
              </a:rPr>
              <a:t>jego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należy</a:t>
            </a:r>
            <a:r>
              <a:rPr lang="en-US" sz="2800" dirty="0">
                <a:latin typeface="+mj-lt"/>
              </a:rPr>
              <a:t> w </a:t>
            </a:r>
            <a:r>
              <a:rPr lang="en-US" sz="2800" dirty="0" err="1">
                <a:latin typeface="+mj-lt"/>
              </a:rPr>
              <a:t>szczególności</a:t>
            </a:r>
            <a:r>
              <a:rPr lang="en-US" sz="2800" dirty="0">
                <a:latin typeface="+mj-lt"/>
              </a:rPr>
              <a:t>:</a:t>
            </a:r>
          </a:p>
          <a:p>
            <a:pPr marL="3600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kierowanie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pracami</a:t>
            </a:r>
            <a:r>
              <a:rPr lang="en-US" sz="2800" dirty="0">
                <a:latin typeface="+mj-lt"/>
              </a:rPr>
              <a:t> centrum </a:t>
            </a:r>
            <a:r>
              <a:rPr lang="en-US" sz="2800" dirty="0" err="1">
                <a:latin typeface="+mj-lt"/>
              </a:rPr>
              <a:t>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reprezentowanie</a:t>
            </a:r>
            <a:r>
              <a:rPr lang="en-US" sz="2800" dirty="0">
                <a:latin typeface="+mj-lt"/>
              </a:rPr>
              <a:t> centrum </a:t>
            </a:r>
            <a:r>
              <a:rPr lang="en-US" sz="2800" dirty="0" err="1">
                <a:latin typeface="+mj-lt"/>
              </a:rPr>
              <a:t>na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zewnątrz</a:t>
            </a:r>
            <a:r>
              <a:rPr lang="en-US" sz="2800" dirty="0">
                <a:latin typeface="+mj-lt"/>
              </a:rPr>
              <a:t>;</a:t>
            </a:r>
          </a:p>
          <a:p>
            <a:pPr marL="3600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j-lt"/>
              </a:rPr>
              <a:t>zatwierdzanie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opracowywanych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przez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organizatora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usług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społecznych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standardów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jakości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usług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społecznych</a:t>
            </a:r>
            <a:r>
              <a:rPr lang="en-US" sz="2800" dirty="0">
                <a:latin typeface="+mj-lt"/>
              </a:rPr>
              <a:t>;</a:t>
            </a:r>
          </a:p>
          <a:p>
            <a:pPr marL="3600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j-lt"/>
              </a:rPr>
              <a:t>zatwierdzanie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indywidualnych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planów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usług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społecznych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i</a:t>
            </a:r>
            <a:r>
              <a:rPr lang="en-US" sz="2800" b="1" dirty="0">
                <a:latin typeface="+mj-lt"/>
              </a:rPr>
              <a:t> ich </a:t>
            </a:r>
            <a:r>
              <a:rPr lang="en-US" sz="2800" b="1" dirty="0" err="1">
                <a:latin typeface="+mj-lt"/>
              </a:rPr>
              <a:t>aktualizacji</a:t>
            </a:r>
            <a:r>
              <a:rPr lang="en-US" sz="2800" dirty="0">
                <a:latin typeface="+mj-lt"/>
              </a:rPr>
              <a:t>;</a:t>
            </a:r>
          </a:p>
          <a:p>
            <a:pPr marL="3600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opracowywanie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rocznego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planu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działalności</a:t>
            </a:r>
            <a:r>
              <a:rPr lang="en-US" sz="2800" dirty="0">
                <a:latin typeface="+mj-lt"/>
              </a:rPr>
              <a:t> centrum;</a:t>
            </a:r>
          </a:p>
          <a:p>
            <a:pPr marL="3600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opracowywanie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sprawozdania</a:t>
            </a:r>
            <a:r>
              <a:rPr lang="en-US" sz="2800" dirty="0">
                <a:latin typeface="+mj-lt"/>
              </a:rPr>
              <a:t> z </a:t>
            </a:r>
            <a:r>
              <a:rPr lang="en-US" sz="2800" dirty="0" err="1">
                <a:latin typeface="+mj-lt"/>
              </a:rPr>
              <a:t>działalności</a:t>
            </a:r>
            <a:r>
              <a:rPr lang="en-US" sz="2800" dirty="0">
                <a:latin typeface="+mj-lt"/>
              </a:rPr>
              <a:t> centrum za </a:t>
            </a:r>
            <a:r>
              <a:rPr lang="en-US" sz="2800" dirty="0" err="1">
                <a:latin typeface="+mj-lt"/>
              </a:rPr>
              <a:t>poprzedni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rok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kalendarzowy</a:t>
            </a:r>
            <a:r>
              <a:rPr lang="en-US" sz="2800" dirty="0">
                <a:latin typeface="+mj-lt"/>
              </a:rPr>
              <a:t>;</a:t>
            </a:r>
          </a:p>
          <a:p>
            <a:pPr marL="3600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sprawowanie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zarządu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mieniem</a:t>
            </a:r>
            <a:r>
              <a:rPr lang="en-US" sz="2800" dirty="0">
                <a:latin typeface="+mj-lt"/>
              </a:rPr>
              <a:t> centrum;</a:t>
            </a:r>
          </a:p>
          <a:p>
            <a:pPr marL="3600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prowadzenie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gospodarki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finansowej</a:t>
            </a:r>
            <a:r>
              <a:rPr lang="en-US" sz="2800" dirty="0">
                <a:latin typeface="+mj-lt"/>
              </a:rPr>
              <a:t> centrum.</a:t>
            </a:r>
          </a:p>
          <a:p>
            <a:pPr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Dyrektor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centrum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może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jednocześnie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wykonywać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zadania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endParaRPr lang="pl-PL" sz="2800" b="1" dirty="0">
              <a:solidFill>
                <a:srgbClr val="7030A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organizatora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usług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społecznych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3467" y="238924"/>
            <a:ext cx="10905066" cy="863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Organizator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usług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społecznych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zadania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" y="1101944"/>
            <a:ext cx="11750148" cy="56435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l-PL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Do </a:t>
            </a:r>
            <a:r>
              <a:rPr lang="en-US" dirty="0" err="1">
                <a:latin typeface="+mj-lt"/>
              </a:rPr>
              <a:t>zadań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organizatora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usług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społecznych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należy</a:t>
            </a:r>
            <a:r>
              <a:rPr lang="en-US" dirty="0">
                <a:latin typeface="+mj-lt"/>
              </a:rPr>
              <a:t> w </a:t>
            </a:r>
            <a:r>
              <a:rPr lang="en-US" dirty="0" err="1">
                <a:latin typeface="+mj-lt"/>
              </a:rPr>
              <a:t>szczególności</a:t>
            </a:r>
            <a:r>
              <a:rPr lang="en-US" dirty="0">
                <a:latin typeface="+mj-lt"/>
              </a:rPr>
              <a:t>:</a:t>
            </a:r>
          </a:p>
          <a:p>
            <a:pPr marL="3600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organizowanie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usług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społecznych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realizowanych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przez</a:t>
            </a:r>
            <a:r>
              <a:rPr lang="en-US" dirty="0">
                <a:latin typeface="+mj-lt"/>
              </a:rPr>
              <a:t> centrum;</a:t>
            </a:r>
          </a:p>
          <a:p>
            <a:pPr marL="3600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prowadzenie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bieżąco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rozeznania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potrzeb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wspólnoty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samorządowej</a:t>
            </a:r>
            <a:r>
              <a:rPr lang="en-US" dirty="0">
                <a:latin typeface="+mj-lt"/>
              </a:rPr>
              <a:t> w </a:t>
            </a:r>
            <a:r>
              <a:rPr lang="en-US" dirty="0" err="1">
                <a:latin typeface="+mj-lt"/>
              </a:rPr>
              <a:t>zakresie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usług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społecznych</a:t>
            </a:r>
            <a:r>
              <a:rPr lang="en-US" dirty="0">
                <a:latin typeface="+mj-lt"/>
              </a:rPr>
              <a:t>                          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potencjału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wspólnoty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samorządowej</a:t>
            </a:r>
            <a:r>
              <a:rPr lang="en-US" dirty="0">
                <a:latin typeface="+mj-lt"/>
              </a:rPr>
              <a:t> w </a:t>
            </a:r>
            <a:r>
              <a:rPr lang="en-US" dirty="0" err="1">
                <a:latin typeface="+mj-lt"/>
              </a:rPr>
              <a:t>zakresie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organizowania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usług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społecznych</a:t>
            </a:r>
            <a:r>
              <a:rPr lang="en-US" dirty="0">
                <a:latin typeface="+mj-lt"/>
              </a:rPr>
              <a:t>;</a:t>
            </a:r>
          </a:p>
          <a:p>
            <a:pPr marL="3600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  <a:latin typeface="+mj-lt"/>
              </a:rPr>
              <a:t>podejmowanie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działań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w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celu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rozwijania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oraz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koordynacji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lokalnego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systemu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usług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społecznych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, w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tym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nawiązywanie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współpracy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z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organami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administracji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publicznej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organizacjami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pozarządowymi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                                   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podmiotami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, o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których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mowa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w art. 3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ust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. 3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ustawy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z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dnia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24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kwietnia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2003 r. o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działalności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pożytku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publicznego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o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wolontariacie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podmiotami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wykonującymi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działalność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leczniczą</a:t>
            </a:r>
            <a:r>
              <a:rPr lang="en-US" dirty="0">
                <a:latin typeface="+mj-lt"/>
              </a:rPr>
              <a:t> w </a:t>
            </a:r>
            <a:r>
              <a:rPr lang="en-US" dirty="0" err="1">
                <a:latin typeface="+mj-lt"/>
              </a:rPr>
              <a:t>rozumieniu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ustawy</a:t>
            </a:r>
            <a:r>
              <a:rPr lang="en-US" dirty="0">
                <a:latin typeface="+mj-lt"/>
              </a:rPr>
              <a:t> z </a:t>
            </a:r>
            <a:r>
              <a:rPr lang="en-US" dirty="0" err="1">
                <a:latin typeface="+mj-lt"/>
              </a:rPr>
              <a:t>dnia</a:t>
            </a:r>
            <a:r>
              <a:rPr lang="en-US" dirty="0">
                <a:latin typeface="+mj-lt"/>
              </a:rPr>
              <a:t> 15 </a:t>
            </a:r>
            <a:r>
              <a:rPr lang="en-US" dirty="0" err="1">
                <a:latin typeface="+mj-lt"/>
              </a:rPr>
              <a:t>kwietnia</a:t>
            </a:r>
            <a:r>
              <a:rPr lang="en-US" dirty="0">
                <a:latin typeface="+mj-lt"/>
              </a:rPr>
              <a:t> 2011 r. o </a:t>
            </a:r>
            <a:r>
              <a:rPr lang="en-US" dirty="0" err="1">
                <a:latin typeface="+mj-lt"/>
              </a:rPr>
              <a:t>działalności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leczniczej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oraz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osobami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fizycznymi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prawnymi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wykonującymi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usługi</a:t>
            </a:r>
            <a:r>
              <a:rPr lang="en-US" dirty="0">
                <a:latin typeface="+mj-lt"/>
              </a:rPr>
              <a:t>                      z </a:t>
            </a:r>
            <a:r>
              <a:rPr lang="en-US" dirty="0" err="1">
                <a:latin typeface="+mj-lt"/>
              </a:rPr>
              <a:t>zakresu</a:t>
            </a:r>
            <a:r>
              <a:rPr lang="en-US" dirty="0">
                <a:latin typeface="+mj-lt"/>
              </a:rPr>
              <a:t>, o </a:t>
            </a:r>
            <a:r>
              <a:rPr lang="en-US" dirty="0" err="1">
                <a:latin typeface="+mj-lt"/>
              </a:rPr>
              <a:t>którym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mowa</a:t>
            </a:r>
            <a:r>
              <a:rPr lang="en-US" dirty="0">
                <a:latin typeface="+mj-lt"/>
              </a:rPr>
              <a:t> w art. 2 </a:t>
            </a:r>
            <a:r>
              <a:rPr lang="en-US" dirty="0" err="1">
                <a:latin typeface="+mj-lt"/>
              </a:rPr>
              <a:t>ust</a:t>
            </a:r>
            <a:r>
              <a:rPr lang="en-US" dirty="0">
                <a:latin typeface="+mj-lt"/>
              </a:rPr>
              <a:t>. 1,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obszarze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działania</a:t>
            </a:r>
            <a:r>
              <a:rPr lang="en-US" dirty="0">
                <a:latin typeface="+mj-lt"/>
              </a:rPr>
              <a:t> centrum;</a:t>
            </a:r>
          </a:p>
          <a:p>
            <a:pPr marL="3600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opracowywanie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standardów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jakości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usług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społecznych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określonych</a:t>
            </a:r>
            <a:r>
              <a:rPr lang="en-US" dirty="0">
                <a:latin typeface="+mj-lt"/>
              </a:rPr>
              <a:t> w </a:t>
            </a:r>
            <a:r>
              <a:rPr lang="en-US" dirty="0" err="1">
                <a:latin typeface="+mj-lt"/>
              </a:rPr>
              <a:t>programie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usług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społecznych</a:t>
            </a:r>
            <a:r>
              <a:rPr lang="en-US" dirty="0">
                <a:latin typeface="+mj-lt"/>
              </a:rPr>
              <a:t>,                       w </a:t>
            </a:r>
            <a:r>
              <a:rPr lang="en-US" dirty="0" err="1">
                <a:latin typeface="+mj-lt"/>
              </a:rPr>
              <a:t>przypadku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braku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określenia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standardów</a:t>
            </a:r>
            <a:r>
              <a:rPr lang="en-US" dirty="0">
                <a:latin typeface="+mj-lt"/>
              </a:rPr>
              <a:t> w </a:t>
            </a:r>
            <a:r>
              <a:rPr lang="en-US" dirty="0" err="1">
                <a:latin typeface="+mj-lt"/>
              </a:rPr>
              <a:t>obowiązujących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przepisach</a:t>
            </a:r>
            <a:r>
              <a:rPr lang="en-US" dirty="0">
                <a:latin typeface="+mj-lt"/>
              </a:rPr>
              <a:t>;</a:t>
            </a:r>
          </a:p>
          <a:p>
            <a:pPr marL="3600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kieruje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zespołem</a:t>
            </a:r>
            <a:r>
              <a:rPr lang="en-US" dirty="0">
                <a:latin typeface="+mj-lt"/>
              </a:rPr>
              <a:t> do </a:t>
            </a:r>
            <a:r>
              <a:rPr lang="en-US" dirty="0" err="1">
                <a:latin typeface="+mj-lt"/>
              </a:rPr>
              <a:t>spraw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organizowania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usług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społecznych</a:t>
            </a:r>
            <a:r>
              <a:rPr lang="en-US" sz="20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6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05AA2-3463-6ECA-404D-6D3D1EDB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Agenda szkolenia: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D0A8D00-6D75-7287-6359-001D11E831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7453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106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3467" y="238924"/>
            <a:ext cx="10905066" cy="8630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Koordynator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indywidualnych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planów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usług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społecznych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zadania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270" y="1101944"/>
            <a:ext cx="11813758" cy="5517132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l-PL" sz="2800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+mj-lt"/>
              </a:rPr>
              <a:t>Do </a:t>
            </a:r>
            <a:r>
              <a:rPr lang="en-US" sz="2800" dirty="0" err="1">
                <a:latin typeface="+mj-lt"/>
              </a:rPr>
              <a:t>zadań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koordynatora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indywidualnych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planów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usług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społecznych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należy</a:t>
            </a:r>
            <a:r>
              <a:rPr lang="en-US" sz="2800" dirty="0">
                <a:latin typeface="+mj-lt"/>
              </a:rPr>
              <a:t>, w </a:t>
            </a:r>
            <a:r>
              <a:rPr lang="en-US" sz="2800" dirty="0" err="1">
                <a:latin typeface="+mj-lt"/>
              </a:rPr>
              <a:t>szczególności</a:t>
            </a:r>
            <a:r>
              <a:rPr lang="en-US" sz="2800" dirty="0">
                <a:latin typeface="+mj-lt"/>
              </a:rPr>
              <a:t>:</a:t>
            </a:r>
          </a:p>
          <a:p>
            <a:pPr marL="4572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j-lt"/>
              </a:rPr>
              <a:t>przeprowadzanie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rozpoznania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indywidualnych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potrzeb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osoby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zainteresowanej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skorzystaniem</a:t>
            </a:r>
            <a:r>
              <a:rPr lang="en-US" sz="2800" b="1" dirty="0">
                <a:latin typeface="+mj-lt"/>
              </a:rPr>
              <a:t> z </a:t>
            </a:r>
            <a:r>
              <a:rPr lang="en-US" sz="2800" b="1" dirty="0" err="1">
                <a:latin typeface="+mj-lt"/>
              </a:rPr>
              <a:t>usług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społecznych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określonych</a:t>
            </a:r>
            <a:r>
              <a:rPr lang="en-US" sz="2800" b="1" dirty="0">
                <a:latin typeface="+mj-lt"/>
              </a:rPr>
              <a:t> w </a:t>
            </a:r>
            <a:r>
              <a:rPr lang="en-US" sz="2800" b="1" dirty="0" err="1">
                <a:latin typeface="+mj-lt"/>
              </a:rPr>
              <a:t>programie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usług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społecznych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dirty="0" err="1">
                <a:latin typeface="+mj-lt"/>
              </a:rPr>
              <a:t>zwanego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dalej</a:t>
            </a:r>
            <a:r>
              <a:rPr lang="en-US" sz="2800" b="1" dirty="0">
                <a:latin typeface="+mj-lt"/>
              </a:rPr>
              <a:t> „</a:t>
            </a:r>
            <a:r>
              <a:rPr lang="en-US" sz="2800" b="1" dirty="0" err="1">
                <a:latin typeface="+mj-lt"/>
              </a:rPr>
              <a:t>rozpoznaniem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indywidualnych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potrzeb</a:t>
            </a:r>
            <a:r>
              <a:rPr lang="en-US" sz="2800" dirty="0">
                <a:latin typeface="+mj-lt"/>
              </a:rPr>
              <a:t>”;</a:t>
            </a:r>
          </a:p>
          <a:p>
            <a:pPr marL="4572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opracowywanie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indywidualnych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planów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usług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społecznych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</a:t>
            </a:r>
            <a:r>
              <a:rPr lang="en-US" sz="2800" dirty="0">
                <a:latin typeface="+mj-lt"/>
              </a:rPr>
              <a:t> ich </a:t>
            </a:r>
            <a:r>
              <a:rPr lang="en-US" sz="2800" dirty="0" err="1">
                <a:latin typeface="+mj-lt"/>
              </a:rPr>
              <a:t>aktualizacji</a:t>
            </a:r>
            <a:r>
              <a:rPr lang="en-US" sz="2800" dirty="0">
                <a:latin typeface="+mj-lt"/>
              </a:rPr>
              <a:t>;</a:t>
            </a:r>
          </a:p>
          <a:p>
            <a:pPr marL="4572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monitorowanie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realizacji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indywidualnych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planów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usług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społecznych</a:t>
            </a:r>
            <a:r>
              <a:rPr lang="en-US" sz="2800" dirty="0">
                <a:latin typeface="+mj-lt"/>
              </a:rPr>
              <a:t>;</a:t>
            </a:r>
          </a:p>
          <a:p>
            <a:pPr marL="4572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koordynowanie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usług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społecznych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udzielanych</a:t>
            </a:r>
            <a:r>
              <a:rPr lang="en-US" sz="2800" dirty="0">
                <a:latin typeface="+mj-lt"/>
              </a:rPr>
              <a:t> w </a:t>
            </a:r>
            <a:r>
              <a:rPr lang="en-US" sz="2800" dirty="0" err="1">
                <a:latin typeface="+mj-lt"/>
              </a:rPr>
              <a:t>ramach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indywidualnych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planów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usług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społecznych</a:t>
            </a:r>
            <a:r>
              <a:rPr lang="en-US" sz="2800" dirty="0">
                <a:latin typeface="+mj-lt"/>
              </a:rPr>
              <a:t>;</a:t>
            </a:r>
          </a:p>
          <a:p>
            <a:pPr marL="457200"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przeprowadzanie</a:t>
            </a:r>
            <a:r>
              <a:rPr lang="en-US" sz="2800" dirty="0">
                <a:latin typeface="+mj-lt"/>
              </a:rPr>
              <a:t> z </a:t>
            </a:r>
            <a:r>
              <a:rPr lang="en-US" sz="2800" dirty="0" err="1">
                <a:latin typeface="+mj-lt"/>
              </a:rPr>
              <a:t>osobami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objętymi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indywidualnymi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planami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usług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społecznych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rozmów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podsumowujących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realizację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tych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planów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17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9768" y="411480"/>
            <a:ext cx="11201400" cy="5844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Organizator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społeczności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lokalnej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zadania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Kolorowe sznurki splatane ze sobą">
            <a:extLst>
              <a:ext uri="{FF2B5EF4-FFF2-40B4-BE49-F238E27FC236}">
                <a16:creationId xmlns:a16="http://schemas.microsoft.com/office/drawing/2014/main" id="{BF6121A2-BE72-4716-AF4E-A5470DE34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69" r="1" b="8892"/>
          <a:stretch/>
        </p:blipFill>
        <p:spPr>
          <a:xfrm>
            <a:off x="128016" y="2093214"/>
            <a:ext cx="3080495" cy="3768851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91339" y="1106403"/>
            <a:ext cx="8335617" cy="553293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just">
              <a:spcBef>
                <a:spcPts val="0"/>
              </a:spcBef>
            </a:pPr>
            <a:r>
              <a:rPr lang="en-US" dirty="0"/>
              <a:t>Do </a:t>
            </a:r>
            <a:r>
              <a:rPr lang="en-US" dirty="0" err="1"/>
              <a:t>zadań</a:t>
            </a:r>
            <a:r>
              <a:rPr lang="en-US" dirty="0"/>
              <a:t> </a:t>
            </a:r>
            <a:r>
              <a:rPr lang="en-US" dirty="0" err="1"/>
              <a:t>organizatora</a:t>
            </a:r>
            <a:r>
              <a:rPr lang="en-US" dirty="0"/>
              <a:t> </a:t>
            </a:r>
            <a:r>
              <a:rPr lang="en-US" dirty="0" err="1"/>
              <a:t>społeczności</a:t>
            </a:r>
            <a:r>
              <a:rPr lang="en-US" dirty="0"/>
              <a:t> </a:t>
            </a:r>
            <a:r>
              <a:rPr lang="en-US" dirty="0" err="1"/>
              <a:t>lokalnej</a:t>
            </a:r>
            <a:r>
              <a:rPr lang="en-US" dirty="0"/>
              <a:t> </a:t>
            </a:r>
            <a:r>
              <a:rPr lang="en-US" dirty="0" err="1"/>
              <a:t>należy</a:t>
            </a:r>
            <a:r>
              <a:rPr lang="en-US" dirty="0"/>
              <a:t> w </a:t>
            </a:r>
            <a:r>
              <a:rPr lang="en-US" dirty="0" err="1"/>
              <a:t>szczególności</a:t>
            </a:r>
            <a:r>
              <a:rPr lang="en-US" dirty="0"/>
              <a:t>:</a:t>
            </a:r>
            <a:endParaRPr lang="pl-PL" dirty="0"/>
          </a:p>
          <a:p>
            <a:pPr algn="just">
              <a:spcBef>
                <a:spcPts val="0"/>
              </a:spcBef>
            </a:pPr>
            <a:endParaRPr lang="en-US" dirty="0"/>
          </a:p>
          <a:p>
            <a:pPr marL="4572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prowadzenie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bieżąco</a:t>
            </a:r>
            <a:r>
              <a:rPr lang="en-US" dirty="0"/>
              <a:t> </a:t>
            </a:r>
            <a:r>
              <a:rPr lang="en-US" dirty="0" err="1"/>
              <a:t>rozeznania</a:t>
            </a:r>
            <a:r>
              <a:rPr lang="en-US" dirty="0"/>
              <a:t>: </a:t>
            </a:r>
            <a:r>
              <a:rPr lang="en-US" dirty="0" err="1"/>
              <a:t>potrzeb</a:t>
            </a:r>
            <a:r>
              <a:rPr lang="en-US" dirty="0"/>
              <a:t> </a:t>
            </a:r>
            <a:r>
              <a:rPr lang="en-US" dirty="0" err="1"/>
              <a:t>wspólnoty</a:t>
            </a:r>
            <a:r>
              <a:rPr lang="en-US" dirty="0"/>
              <a:t> </a:t>
            </a:r>
            <a:r>
              <a:rPr lang="en-US" dirty="0" err="1"/>
              <a:t>samorządowej</a:t>
            </a:r>
            <a:r>
              <a:rPr lang="en-US" dirty="0"/>
              <a:t> w </a:t>
            </a:r>
            <a:r>
              <a:rPr lang="en-US" dirty="0" err="1"/>
              <a:t>zakresie</a:t>
            </a:r>
            <a:r>
              <a:rPr lang="en-US" dirty="0"/>
              <a:t> </a:t>
            </a:r>
            <a:r>
              <a:rPr lang="en-US" dirty="0" err="1"/>
              <a:t>działań</a:t>
            </a:r>
            <a:r>
              <a:rPr lang="en-US" dirty="0"/>
              <a:t> </a:t>
            </a:r>
            <a:r>
              <a:rPr lang="en-US" dirty="0" err="1"/>
              <a:t>wspierających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potencjału</a:t>
            </a:r>
            <a:r>
              <a:rPr lang="en-US" dirty="0"/>
              <a:t> </a:t>
            </a:r>
            <a:r>
              <a:rPr lang="en-US" dirty="0" err="1"/>
              <a:t>wspólnoty</a:t>
            </a:r>
            <a:r>
              <a:rPr lang="en-US" dirty="0"/>
              <a:t> </a:t>
            </a:r>
            <a:r>
              <a:rPr lang="en-US" dirty="0" err="1"/>
              <a:t>samorządowej</a:t>
            </a:r>
            <a:r>
              <a:rPr lang="en-US" dirty="0"/>
              <a:t> w </a:t>
            </a:r>
            <a:r>
              <a:rPr lang="en-US" dirty="0" err="1"/>
              <a:t>zakresie</a:t>
            </a:r>
            <a:r>
              <a:rPr lang="en-US" dirty="0"/>
              <a:t> </a:t>
            </a:r>
            <a:r>
              <a:rPr lang="en-US" dirty="0" err="1"/>
              <a:t>działań</a:t>
            </a:r>
            <a:r>
              <a:rPr lang="en-US" dirty="0"/>
              <a:t> </a:t>
            </a:r>
            <a:r>
              <a:rPr lang="en-US" dirty="0" err="1"/>
              <a:t>wspierających</a:t>
            </a:r>
            <a:r>
              <a:rPr lang="en-US" dirty="0"/>
              <a:t>;</a:t>
            </a:r>
          </a:p>
          <a:p>
            <a:pPr marL="4572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opracowywanie</a:t>
            </a:r>
            <a:r>
              <a:rPr lang="en-US" dirty="0"/>
              <a:t>, w </a:t>
            </a:r>
            <a:r>
              <a:rPr lang="en-US" dirty="0" err="1"/>
              <a:t>oparciu</a:t>
            </a:r>
            <a:r>
              <a:rPr lang="en-US" dirty="0"/>
              <a:t> o </a:t>
            </a:r>
            <a:r>
              <a:rPr lang="en-US" dirty="0" err="1"/>
              <a:t>wnioski</a:t>
            </a:r>
            <a:r>
              <a:rPr lang="en-US" dirty="0"/>
              <a:t> </a:t>
            </a:r>
            <a:r>
              <a:rPr lang="en-US" dirty="0" err="1"/>
              <a:t>wynikające</a:t>
            </a:r>
            <a:r>
              <a:rPr lang="en-US" dirty="0"/>
              <a:t> z </a:t>
            </a:r>
            <a:r>
              <a:rPr lang="en-US" dirty="0" err="1"/>
              <a:t>rozeznania</a:t>
            </a:r>
            <a:r>
              <a:rPr lang="en-US" dirty="0"/>
              <a:t> </a:t>
            </a:r>
            <a:r>
              <a:rPr lang="en-US" dirty="0" err="1"/>
              <a:t>potrzeb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potencjału</a:t>
            </a:r>
            <a:r>
              <a:rPr lang="en-US" dirty="0"/>
              <a:t> </a:t>
            </a:r>
            <a:r>
              <a:rPr lang="en-US" dirty="0" err="1"/>
              <a:t>wspólnoty</a:t>
            </a:r>
            <a:r>
              <a:rPr lang="en-US" dirty="0"/>
              <a:t> </a:t>
            </a:r>
            <a:r>
              <a:rPr lang="en-US" dirty="0" err="1"/>
              <a:t>samorządowej</a:t>
            </a:r>
            <a:r>
              <a:rPr lang="en-US" dirty="0"/>
              <a:t> w </a:t>
            </a:r>
            <a:r>
              <a:rPr lang="en-US" dirty="0" err="1"/>
              <a:t>zakresie</a:t>
            </a:r>
            <a:r>
              <a:rPr lang="en-US" dirty="0"/>
              <a:t> </a:t>
            </a:r>
            <a:r>
              <a:rPr lang="en-US" dirty="0" err="1"/>
              <a:t>działań</a:t>
            </a:r>
            <a:r>
              <a:rPr lang="en-US" dirty="0"/>
              <a:t> </a:t>
            </a:r>
            <a:r>
              <a:rPr lang="en-US" dirty="0" err="1"/>
              <a:t>wspierających</a:t>
            </a:r>
            <a:r>
              <a:rPr lang="en-US" dirty="0"/>
              <a:t>, </a:t>
            </a:r>
            <a:r>
              <a:rPr lang="en-US" dirty="0" err="1"/>
              <a:t>planu</a:t>
            </a:r>
            <a:r>
              <a:rPr lang="en-US" dirty="0"/>
              <a:t> </a:t>
            </a:r>
            <a:r>
              <a:rPr lang="en-US" dirty="0" err="1"/>
              <a:t>organizowania</a:t>
            </a:r>
            <a:r>
              <a:rPr lang="en-US" dirty="0"/>
              <a:t> </a:t>
            </a:r>
            <a:r>
              <a:rPr lang="en-US" dirty="0" err="1"/>
              <a:t>społeczności</a:t>
            </a:r>
            <a:r>
              <a:rPr lang="en-US" dirty="0"/>
              <a:t> </a:t>
            </a:r>
            <a:r>
              <a:rPr lang="en-US" dirty="0" err="1"/>
              <a:t>lokalnej</a:t>
            </a:r>
            <a:r>
              <a:rPr lang="en-US" dirty="0"/>
              <a:t>                   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jego</a:t>
            </a:r>
            <a:r>
              <a:rPr lang="en-US" dirty="0"/>
              <a:t> </a:t>
            </a:r>
            <a:r>
              <a:rPr lang="en-US" dirty="0" err="1"/>
              <a:t>aktualizacji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realizacja</a:t>
            </a:r>
            <a:r>
              <a:rPr lang="en-US" dirty="0"/>
              <a:t> </a:t>
            </a:r>
            <a:r>
              <a:rPr lang="en-US" dirty="0" err="1"/>
              <a:t>tego</a:t>
            </a:r>
            <a:r>
              <a:rPr lang="en-US" dirty="0"/>
              <a:t> </a:t>
            </a:r>
            <a:r>
              <a:rPr lang="en-US" dirty="0" err="1"/>
              <a:t>planu</a:t>
            </a:r>
            <a:r>
              <a:rPr lang="en-US" dirty="0"/>
              <a:t>;</a:t>
            </a:r>
          </a:p>
          <a:p>
            <a:pPr marL="4572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podejmowanie</a:t>
            </a:r>
            <a:r>
              <a:rPr lang="en-US" dirty="0"/>
              <a:t> </a:t>
            </a:r>
            <a:r>
              <a:rPr lang="en-US" dirty="0" err="1"/>
              <a:t>działań</a:t>
            </a:r>
            <a:r>
              <a:rPr lang="en-US" dirty="0"/>
              <a:t> w </a:t>
            </a:r>
            <a:r>
              <a:rPr lang="en-US" dirty="0" err="1"/>
              <a:t>celu</a:t>
            </a:r>
            <a:r>
              <a:rPr lang="en-US" dirty="0"/>
              <a:t> </a:t>
            </a:r>
            <a:r>
              <a:rPr lang="en-US" dirty="0" err="1"/>
              <a:t>aktywizacji</a:t>
            </a:r>
            <a:r>
              <a:rPr lang="en-US" dirty="0"/>
              <a:t> </a:t>
            </a:r>
            <a:r>
              <a:rPr lang="en-US" dirty="0" err="1"/>
              <a:t>wspólnoty</a:t>
            </a:r>
            <a:r>
              <a:rPr lang="en-US" dirty="0"/>
              <a:t> </a:t>
            </a:r>
            <a:r>
              <a:rPr lang="en-US" dirty="0" err="1"/>
              <a:t>samorządowej</a:t>
            </a:r>
            <a:r>
              <a:rPr lang="en-US" dirty="0"/>
              <a:t>, w </a:t>
            </a:r>
            <a:r>
              <a:rPr lang="en-US" dirty="0" err="1"/>
              <a:t>szczególności</a:t>
            </a:r>
            <a:r>
              <a:rPr lang="en-US" dirty="0"/>
              <a:t> </a:t>
            </a:r>
            <a:r>
              <a:rPr lang="en-US" dirty="0" err="1"/>
              <a:t>organizowanie</a:t>
            </a:r>
            <a:r>
              <a:rPr lang="en-US" dirty="0"/>
              <a:t> </a:t>
            </a:r>
            <a:r>
              <a:rPr lang="en-US" dirty="0" err="1"/>
              <a:t>działań</a:t>
            </a:r>
            <a:r>
              <a:rPr lang="en-US" dirty="0"/>
              <a:t> </a:t>
            </a:r>
            <a:r>
              <a:rPr lang="en-US" dirty="0" err="1"/>
              <a:t>wspierających</a:t>
            </a:r>
            <a:r>
              <a:rPr lang="en-US" dirty="0"/>
              <a:t>;</a:t>
            </a:r>
          </a:p>
          <a:p>
            <a:pPr marL="4572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inicjowanie</a:t>
            </a:r>
            <a:r>
              <a:rPr lang="en-US" dirty="0"/>
              <a:t> </a:t>
            </a:r>
            <a:r>
              <a:rPr lang="en-US" dirty="0" err="1"/>
              <a:t>innych</a:t>
            </a:r>
            <a:r>
              <a:rPr lang="en-US" dirty="0"/>
              <a:t> </a:t>
            </a:r>
            <a:r>
              <a:rPr lang="en-US" dirty="0" err="1"/>
              <a:t>niż</a:t>
            </a:r>
            <a:r>
              <a:rPr lang="en-US" dirty="0"/>
              <a:t> </a:t>
            </a:r>
            <a:r>
              <a:rPr lang="en-US" dirty="0" err="1"/>
              <a:t>określone</a:t>
            </a:r>
            <a:r>
              <a:rPr lang="en-US" dirty="0"/>
              <a:t> w pkt 3 </a:t>
            </a:r>
            <a:r>
              <a:rPr lang="en-US" dirty="0" err="1"/>
              <a:t>działań</a:t>
            </a:r>
            <a:r>
              <a:rPr lang="en-US" dirty="0"/>
              <a:t> </a:t>
            </a:r>
            <a:r>
              <a:rPr lang="en-US" dirty="0" err="1"/>
              <a:t>zmierzających</a:t>
            </a:r>
            <a:r>
              <a:rPr lang="en-US" dirty="0"/>
              <a:t> do </a:t>
            </a:r>
            <a:r>
              <a:rPr lang="en-US" dirty="0" err="1"/>
              <a:t>wzmocnienia</a:t>
            </a:r>
            <a:r>
              <a:rPr lang="en-US" dirty="0"/>
              <a:t> </a:t>
            </a:r>
            <a:r>
              <a:rPr lang="en-US" dirty="0" err="1"/>
              <a:t>więzi</a:t>
            </a:r>
            <a:r>
              <a:rPr lang="en-US" dirty="0"/>
              <a:t> </a:t>
            </a:r>
            <a:r>
              <a:rPr lang="en-US" dirty="0" err="1"/>
              <a:t>społecznych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integracji</a:t>
            </a:r>
            <a:r>
              <a:rPr lang="en-US" dirty="0"/>
              <a:t> </a:t>
            </a:r>
            <a:r>
              <a:rPr lang="en-US" dirty="0" err="1"/>
              <a:t>wspólnoty</a:t>
            </a:r>
            <a:r>
              <a:rPr lang="en-US" dirty="0"/>
              <a:t> </a:t>
            </a:r>
            <a:r>
              <a:rPr lang="en-US" dirty="0" err="1"/>
              <a:t>samorządowej</a:t>
            </a:r>
            <a:r>
              <a:rPr lang="en-US" dirty="0"/>
              <a:t>;</a:t>
            </a:r>
          </a:p>
          <a:p>
            <a:pPr marL="457200" indent="-2286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 err="1"/>
              <a:t>współpraca</a:t>
            </a:r>
            <a:r>
              <a:rPr lang="en-US" u="sng" dirty="0"/>
              <a:t> z </a:t>
            </a:r>
            <a:r>
              <a:rPr lang="en-US" u="sng" dirty="0" err="1"/>
              <a:t>podmiotami</a:t>
            </a:r>
            <a:r>
              <a:rPr lang="en-US" u="sng" dirty="0"/>
              <a:t> </a:t>
            </a:r>
            <a:r>
              <a:rPr lang="en-US" u="sng" dirty="0" err="1"/>
              <a:t>prowadzącymi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obszarze</a:t>
            </a:r>
            <a:r>
              <a:rPr lang="en-US" u="sng" dirty="0"/>
              <a:t> </a:t>
            </a:r>
            <a:r>
              <a:rPr lang="en-US" u="sng" dirty="0" err="1"/>
              <a:t>działania</a:t>
            </a:r>
            <a:r>
              <a:rPr lang="en-US" u="sng" dirty="0"/>
              <a:t> centrum </a:t>
            </a:r>
            <a:r>
              <a:rPr lang="en-US" u="sng" dirty="0" err="1"/>
              <a:t>animację</a:t>
            </a:r>
            <a:r>
              <a:rPr lang="en-US" u="sng" dirty="0"/>
              <a:t> </a:t>
            </a:r>
            <a:r>
              <a:rPr lang="en-US" u="sng" dirty="0" err="1"/>
              <a:t>lokalną</a:t>
            </a:r>
            <a:r>
              <a:rPr lang="en-US" u="sng" dirty="0"/>
              <a:t> </a:t>
            </a:r>
            <a:r>
              <a:rPr lang="en-US" u="sng" dirty="0" err="1"/>
              <a:t>lub</a:t>
            </a:r>
            <a:r>
              <a:rPr lang="en-US" u="sng" dirty="0"/>
              <a:t> </a:t>
            </a:r>
            <a:r>
              <a:rPr lang="en-US" u="sng" dirty="0" err="1"/>
              <a:t>inne</a:t>
            </a:r>
            <a:r>
              <a:rPr lang="en-US" u="sng" dirty="0"/>
              <a:t> </a:t>
            </a:r>
            <a:r>
              <a:rPr lang="en-US" u="sng" dirty="0" err="1"/>
              <a:t>formy</a:t>
            </a:r>
            <a:r>
              <a:rPr lang="en-US" u="sng" dirty="0"/>
              <a:t> </a:t>
            </a:r>
            <a:r>
              <a:rPr lang="en-US" u="sng" dirty="0" err="1"/>
              <a:t>pracy</a:t>
            </a:r>
            <a:r>
              <a:rPr lang="en-US" u="sng" dirty="0"/>
              <a:t> </a:t>
            </a:r>
            <a:r>
              <a:rPr lang="en-US" u="sng" dirty="0" err="1"/>
              <a:t>środowiskowej</a:t>
            </a:r>
            <a:r>
              <a:rPr lang="en-US" u="sng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10234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40678"/>
            <a:ext cx="10852052" cy="10936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Organizator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społeczności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lokalnej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pl-PL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organizowania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społeczności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lokalnej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2522" y="1426938"/>
            <a:ext cx="11767930" cy="5290384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0"/>
              </a:spcBef>
            </a:pPr>
            <a:endParaRPr lang="pl-PL" sz="2800" dirty="0">
              <a:latin typeface="+mj-lt"/>
            </a:endParaRPr>
          </a:p>
          <a:p>
            <a:pPr algn="just">
              <a:spcBef>
                <a:spcPts val="0"/>
              </a:spcBef>
            </a:pPr>
            <a:r>
              <a:rPr lang="en-US" sz="2800" dirty="0">
                <a:latin typeface="+mj-lt"/>
              </a:rPr>
              <a:t>1. W </a:t>
            </a:r>
            <a:r>
              <a:rPr lang="en-US" sz="2800" dirty="0" err="1">
                <a:latin typeface="+mj-lt"/>
              </a:rPr>
              <a:t>celu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integracji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wspierania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rozwoju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wspólnoty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samorządowej</a:t>
            </a:r>
            <a:r>
              <a:rPr lang="en-US" sz="2800" dirty="0">
                <a:latin typeface="+mj-lt"/>
              </a:rPr>
              <a:t>, centrum </a:t>
            </a:r>
            <a:r>
              <a:rPr lang="en-US" sz="2800" dirty="0" err="1">
                <a:latin typeface="+mj-lt"/>
              </a:rPr>
              <a:t>opracowuje</a:t>
            </a:r>
            <a:r>
              <a:rPr lang="en-US" sz="2800" dirty="0">
                <a:latin typeface="+mj-lt"/>
              </a:rPr>
              <a:t> plan </a:t>
            </a:r>
            <a:r>
              <a:rPr lang="en-US" sz="2800" dirty="0" err="1">
                <a:latin typeface="+mj-lt"/>
              </a:rPr>
              <a:t>organizowania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społeczności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lokalnej</a:t>
            </a:r>
            <a:r>
              <a:rPr lang="en-US" sz="2800" dirty="0">
                <a:latin typeface="+mj-lt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sz="2800" dirty="0">
                <a:latin typeface="+mj-lt"/>
              </a:rPr>
              <a:t>2.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Plan jest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opracowywany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przez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organizatora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społeczności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lokalnej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, z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uwzględnieniem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wniosków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wynikających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z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rozeznania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potrzeb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potencjału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wspólnoty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samorządowej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w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zakresie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usług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społecznych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działań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wspierających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podlega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aktualizacji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w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przypadku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istotnej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zmiany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tych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wniosków</a:t>
            </a:r>
            <a:r>
              <a:rPr lang="en-US" sz="2800" dirty="0">
                <a:latin typeface="+mj-lt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sz="2800" dirty="0">
                <a:latin typeface="+mj-lt"/>
              </a:rPr>
              <a:t>3. Plan, o </a:t>
            </a:r>
            <a:r>
              <a:rPr lang="en-US" sz="2800" dirty="0" err="1">
                <a:latin typeface="+mj-lt"/>
              </a:rPr>
              <a:t>którym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mowa</a:t>
            </a:r>
            <a:r>
              <a:rPr lang="en-US" sz="2800" dirty="0">
                <a:latin typeface="+mj-lt"/>
              </a:rPr>
              <a:t> w </a:t>
            </a:r>
            <a:r>
              <a:rPr lang="en-US" sz="2800" dirty="0" err="1">
                <a:latin typeface="+mj-lt"/>
              </a:rPr>
              <a:t>ust</a:t>
            </a:r>
            <a:r>
              <a:rPr lang="en-US" sz="2800" dirty="0">
                <a:latin typeface="+mj-lt"/>
              </a:rPr>
              <a:t>. 1, </a:t>
            </a:r>
            <a:r>
              <a:rPr lang="en-US" sz="2800" dirty="0" err="1">
                <a:latin typeface="+mj-lt"/>
              </a:rPr>
              <a:t>zawiera</a:t>
            </a:r>
            <a:r>
              <a:rPr lang="en-US" sz="2800" dirty="0">
                <a:latin typeface="+mj-lt"/>
              </a:rPr>
              <a:t> w </a:t>
            </a:r>
            <a:r>
              <a:rPr lang="en-US" sz="2800" dirty="0" err="1">
                <a:latin typeface="+mj-lt"/>
              </a:rPr>
              <a:t>szczególności</a:t>
            </a:r>
            <a:r>
              <a:rPr lang="en-US" sz="2800" dirty="0">
                <a:latin typeface="+mj-lt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en-US" sz="2800" dirty="0">
                <a:latin typeface="+mj-lt"/>
              </a:rPr>
              <a:t>1) </a:t>
            </a:r>
            <a:r>
              <a:rPr lang="en-US" sz="2800" dirty="0" err="1">
                <a:latin typeface="+mj-lt"/>
              </a:rPr>
              <a:t>opis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działań</a:t>
            </a:r>
            <a:r>
              <a:rPr lang="en-US" sz="2800" dirty="0">
                <a:latin typeface="+mj-lt"/>
              </a:rPr>
              <a:t>, w </a:t>
            </a:r>
            <a:r>
              <a:rPr lang="en-US" sz="2800" dirty="0" err="1">
                <a:latin typeface="+mj-lt"/>
              </a:rPr>
              <a:t>tym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działań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wspierających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służących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realizacji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planu</a:t>
            </a:r>
            <a:r>
              <a:rPr lang="en-US" sz="2800" dirty="0">
                <a:latin typeface="+mj-lt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en-US" sz="2800" dirty="0">
                <a:latin typeface="+mj-lt"/>
              </a:rPr>
              <a:t>2) </a:t>
            </a:r>
            <a:r>
              <a:rPr lang="en-US" sz="2800" dirty="0" err="1">
                <a:latin typeface="+mj-lt"/>
              </a:rPr>
              <a:t>terminy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sposób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realizacji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poszczególnych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działań</a:t>
            </a:r>
            <a:r>
              <a:rPr lang="en-US" sz="2800" dirty="0">
                <a:latin typeface="+mj-lt"/>
              </a:rPr>
              <a:t> w </a:t>
            </a:r>
            <a:r>
              <a:rPr lang="en-US" sz="2800" dirty="0" err="1">
                <a:latin typeface="+mj-lt"/>
              </a:rPr>
              <a:t>ramach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planu</a:t>
            </a:r>
            <a:r>
              <a:rPr lang="en-US" sz="2800" dirty="0">
                <a:latin typeface="+mj-lt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sz="2800" dirty="0">
                <a:latin typeface="+mj-lt"/>
              </a:rPr>
              <a:t>4. W </a:t>
            </a:r>
            <a:r>
              <a:rPr lang="en-US" sz="2800" dirty="0" err="1">
                <a:latin typeface="+mj-lt"/>
              </a:rPr>
              <a:t>przypadku</a:t>
            </a:r>
            <a:r>
              <a:rPr lang="en-US" sz="2800" dirty="0">
                <a:latin typeface="+mj-lt"/>
              </a:rPr>
              <a:t> centrum </a:t>
            </a:r>
            <a:r>
              <a:rPr lang="en-US" sz="2800" dirty="0" err="1">
                <a:latin typeface="+mj-lt"/>
              </a:rPr>
              <a:t>funkcjonującego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dla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kilku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gmin</a:t>
            </a:r>
            <a:r>
              <a:rPr lang="en-US" sz="2800" dirty="0">
                <a:latin typeface="+mj-lt"/>
              </a:rPr>
              <a:t>, plan </a:t>
            </a:r>
            <a:r>
              <a:rPr lang="en-US" sz="2800" dirty="0" err="1">
                <a:latin typeface="+mj-lt"/>
              </a:rPr>
              <a:t>zawiera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informacje</a:t>
            </a:r>
            <a:r>
              <a:rPr lang="en-US" sz="2800" dirty="0">
                <a:latin typeface="+mj-lt"/>
              </a:rPr>
              <a:t> w </a:t>
            </a:r>
            <a:r>
              <a:rPr lang="en-US" sz="2800" dirty="0" err="1">
                <a:latin typeface="+mj-lt"/>
              </a:rPr>
              <a:t>zakresie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określonym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powyżej</a:t>
            </a:r>
            <a:r>
              <a:rPr lang="en-US" sz="2800" dirty="0">
                <a:latin typeface="+mj-lt"/>
              </a:rPr>
              <a:t> w </a:t>
            </a:r>
            <a:r>
              <a:rPr lang="en-US" sz="2800" dirty="0" err="1">
                <a:latin typeface="+mj-lt"/>
              </a:rPr>
              <a:t>odniesieniu</a:t>
            </a:r>
            <a:r>
              <a:rPr lang="en-US" sz="2800" dirty="0">
                <a:latin typeface="+mj-lt"/>
              </a:rPr>
              <a:t> do </a:t>
            </a:r>
            <a:r>
              <a:rPr lang="en-US" sz="2800" dirty="0" err="1">
                <a:latin typeface="+mj-lt"/>
              </a:rPr>
              <a:t>każdej</a:t>
            </a:r>
            <a:r>
              <a:rPr lang="en-US" sz="2800" dirty="0">
                <a:latin typeface="+mj-lt"/>
              </a:rPr>
              <a:t> z </a:t>
            </a:r>
            <a:r>
              <a:rPr lang="en-US" sz="2800" dirty="0" err="1">
                <a:latin typeface="+mj-lt"/>
              </a:rPr>
              <a:t>gmin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która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zawarła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porozumienie</a:t>
            </a:r>
            <a:r>
              <a:rPr lang="en-US" sz="2800" dirty="0">
                <a:latin typeface="+mj-lt"/>
              </a:rPr>
              <a:t> (z art.10 pkt 2 </a:t>
            </a:r>
            <a:r>
              <a:rPr lang="en-US" sz="2800" dirty="0" err="1">
                <a:latin typeface="+mj-lt"/>
              </a:rPr>
              <a:t>lub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porozumienie</a:t>
            </a:r>
            <a:r>
              <a:rPr lang="en-US" sz="2800" dirty="0">
                <a:latin typeface="+mj-lt"/>
              </a:rPr>
              <a:t> z  art. 15).</a:t>
            </a:r>
          </a:p>
          <a:p>
            <a:pPr algn="just">
              <a:spcBef>
                <a:spcPts val="0"/>
              </a:spcBef>
            </a:pPr>
            <a:endParaRPr lang="en-US" sz="2800" dirty="0">
              <a:latin typeface="+mj-lt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19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1AEC89-CB08-45A3-8D56-5650034B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1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/>
              <a:t>Pierwszy krok do współpracy.</a:t>
            </a:r>
            <a:br>
              <a:rPr lang="pl-PL" sz="3600" dirty="0"/>
            </a:br>
            <a:r>
              <a:rPr lang="pl-PL" sz="3600" dirty="0"/>
              <a:t>Diagnoza potrzeb i potencjału wspólnoty samorządowej.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7E6B2B-7A84-48C9-AAD5-9F0E45D8F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40" y="1423679"/>
            <a:ext cx="11617417" cy="51125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1. </a:t>
            </a:r>
            <a:r>
              <a:rPr lang="pl-PL" sz="2400" dirty="0">
                <a:latin typeface="+mj-lt"/>
              </a:rPr>
              <a:t>Na podstawie wniosków wynikających z rozeznania potrzeb i potencjału wspólnoty samorządowej w zakresie usług społecznych centrum opracowuje diagnozę potrzeb i potencjału wspólnoty samorządowej w zakresie usług społecznych.</a:t>
            </a: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2. Diagnoza jest opracowywana na okres 5 lat i podlega aktualizacji w przypadku istotnej zmiany wniosków wynikających                  z rozeznania, o którym mowa powyżej.</a:t>
            </a: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3. Diagnoza  zawiera w szczególności informacje dotyczące:</a:t>
            </a: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1) potrzeb wspólnoty samorządowej w zakresie usług społecznych;</a:t>
            </a: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2</a:t>
            </a:r>
            <a:r>
              <a:rPr lang="pl-PL" sz="2400" b="1" dirty="0">
                <a:solidFill>
                  <a:srgbClr val="FF0000"/>
                </a:solidFill>
                <a:latin typeface="+mj-lt"/>
              </a:rPr>
              <a:t>) jednostek organizacyjnych gminy, organizacji pozarządowych i podmiotów, o których mowa w art. 3 ust. 3ustawy z dnia 24 kwietnia 2003 r. o działalności pożytku publicznego i o wolontariacie, oraz osób fizycznych i prawnych, wykonujących usługi z zakresu, o którym mowa w art. 2 ust. 1, na obszarze działania centrum wraz ze wskazaniem wykonywanych przez nie usług.</a:t>
            </a: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4. W przypadku centrum, utworzonego dla co najmniej dwóch gmin, diagnoza zawiera informacje w odniesieniu do każdej z gmin, która zawarła porozumienie ( z art.10 pkt 2 lub porozumienie z  art. 15).</a:t>
            </a: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5. Diagnoza jest przekazywana wójtowi (burmistrzowi, prezydentowi miasta) oraz radzie gminy. Przed przekazaniem diagnozy, centrum przeprowadza konsultacje diagnozy ze wspólnotą samorządową.</a:t>
            </a:r>
          </a:p>
          <a:p>
            <a:endParaRPr lang="pl-PL" sz="1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87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6CF09C-EEC9-4696-9180-DD8337FA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CUS</a:t>
            </a: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Informacje podsumowujace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0F16241C-A0C4-4EB7-8762-0F274AF5D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062" y="1603717"/>
            <a:ext cx="6452850" cy="426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37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1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cs typeface="Times New Roman" panose="02020603050405020304" pitchFamily="18" charset="0"/>
              </a:rPr>
              <a:t>Tworzenie CUS - fakultatywność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7348" y="1219200"/>
            <a:ext cx="11605679" cy="539987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pl-PL" sz="3200" dirty="0">
              <a:latin typeface="+mj-lt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pl-PL" sz="3200" dirty="0">
                <a:latin typeface="+mj-lt"/>
                <a:cs typeface="Times New Roman" panose="02020603050405020304" pitchFamily="18" charset="0"/>
              </a:rPr>
              <a:t>Nowe rozwiązania wdrażają </a:t>
            </a:r>
            <a:r>
              <a:rPr lang="pl-PL" sz="3200" b="1" dirty="0">
                <a:latin typeface="+mj-lt"/>
                <a:cs typeface="Times New Roman" panose="02020603050405020304" pitchFamily="18" charset="0"/>
              </a:rPr>
              <a:t>zainteresowane samorządy</a:t>
            </a:r>
            <a:r>
              <a:rPr lang="pl-PL" sz="3200" dirty="0">
                <a:latin typeface="+mj-lt"/>
                <a:cs typeface="Times New Roman" panose="02020603050405020304" pitchFamily="18" charset="0"/>
              </a:rPr>
              <a:t>, dając przykład pozostałym. 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  <a:cs typeface="Times New Roman" panose="02020603050405020304" pitchFamily="18" charset="0"/>
              </a:rPr>
              <a:t>Ustawa zawiera regulacje kierunkowe, pozostawiając spory </a:t>
            </a:r>
            <a:r>
              <a:rPr lang="pl-PL" sz="3200" b="1" dirty="0">
                <a:latin typeface="+mj-lt"/>
                <a:cs typeface="Times New Roman" panose="02020603050405020304" pitchFamily="18" charset="0"/>
              </a:rPr>
              <a:t>obszar swobody </a:t>
            </a:r>
            <a:r>
              <a:rPr lang="pl-PL" sz="3200" dirty="0">
                <a:latin typeface="+mj-lt"/>
                <a:cs typeface="Times New Roman" panose="02020603050405020304" pitchFamily="18" charset="0"/>
              </a:rPr>
              <a:t>w zakresie organizacji i funkcjonowania lokalnego systemu usług społecznych – możliwość wykorzystania lokalnego know-how. </a:t>
            </a:r>
          </a:p>
          <a:p>
            <a:pPr marL="0" lvl="0" indent="0" algn="just">
              <a:buNone/>
            </a:pPr>
            <a:endParaRPr lang="pl-PL" sz="3200" b="1" dirty="0">
              <a:latin typeface="+mj-lt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pl-PL" sz="3200" b="1" dirty="0">
                <a:latin typeface="+mj-lt"/>
                <a:cs typeface="Times New Roman" panose="02020603050405020304" pitchFamily="18" charset="0"/>
              </a:rPr>
              <a:t>Wsparcie tworzenia CUS – </a:t>
            </a:r>
            <a:r>
              <a:rPr lang="pl-PL" sz="3200" dirty="0">
                <a:latin typeface="+mj-lt"/>
                <a:cs typeface="Times New Roman" panose="02020603050405020304" pitchFamily="18" charset="0"/>
              </a:rPr>
              <a:t>działania rządu i administracji państwowej</a:t>
            </a:r>
            <a:r>
              <a:rPr lang="pl-PL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3200" dirty="0">
                <a:latin typeface="+mj-lt"/>
                <a:cs typeface="Times New Roman" panose="02020603050405020304" pitchFamily="18" charset="0"/>
              </a:rPr>
              <a:t>państwa (m.in. Program pilotażowy </a:t>
            </a:r>
            <a:r>
              <a:rPr lang="pl-PL" sz="3200" dirty="0" err="1">
                <a:latin typeface="+mj-lt"/>
                <a:cs typeface="Times New Roman" panose="02020603050405020304" pitchFamily="18" charset="0"/>
              </a:rPr>
              <a:t>MRPiPS</a:t>
            </a:r>
            <a:r>
              <a:rPr lang="pl-PL" sz="3200" dirty="0">
                <a:latin typeface="+mj-lt"/>
                <a:cs typeface="Times New Roman" panose="02020603050405020304" pitchFamily="18" charset="0"/>
              </a:rPr>
              <a:t>). </a:t>
            </a:r>
          </a:p>
          <a:p>
            <a:pPr lvl="0"/>
            <a:endParaRPr lang="pl-PL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1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>
                <a:cs typeface="Times New Roman" panose="02020603050405020304" pitchFamily="18" charset="0"/>
              </a:rPr>
              <a:t>Tworzenie CUS</a:t>
            </a:r>
            <a:endParaRPr lang="pl-PL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963" y="1463040"/>
            <a:ext cx="11228327" cy="51487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pl-PL" sz="26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pl-PL" dirty="0">
                <a:latin typeface="+mj-lt"/>
                <a:cs typeface="Times New Roman" panose="02020603050405020304" pitchFamily="18" charset="0"/>
              </a:rPr>
              <a:t>Tworzenie CUS jest </a:t>
            </a:r>
            <a:r>
              <a:rPr lang="pl-PL" b="1" dirty="0">
                <a:latin typeface="+mj-lt"/>
                <a:cs typeface="Times New Roman" panose="02020603050405020304" pitchFamily="18" charset="0"/>
              </a:rPr>
              <a:t>dobrowolne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 – </a:t>
            </a:r>
            <a:r>
              <a:rPr lang="pl-PL" b="1" dirty="0">
                <a:latin typeface="+mj-lt"/>
                <a:cs typeface="Times New Roman" panose="02020603050405020304" pitchFamily="18" charset="0"/>
              </a:rPr>
              <a:t>to zadanie własne gminy </a:t>
            </a:r>
            <a:br>
              <a:rPr lang="pl-PL" b="1" dirty="0">
                <a:latin typeface="+mj-lt"/>
                <a:cs typeface="Times New Roman" panose="02020603050405020304" pitchFamily="18" charset="0"/>
              </a:rPr>
            </a:br>
            <a:r>
              <a:rPr lang="pl-PL" b="1" dirty="0">
                <a:latin typeface="+mj-lt"/>
                <a:cs typeface="Times New Roman" panose="02020603050405020304" pitchFamily="18" charset="0"/>
              </a:rPr>
              <a:t>o charakterze fakultatywnym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. CUS to jednostka budżetowa gminy. Dwa podstawowe tryby utworzenia CUS: 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pl-PL" b="1" dirty="0">
                <a:latin typeface="+mj-lt"/>
                <a:cs typeface="Times New Roman" panose="02020603050405020304" pitchFamily="18" charset="0"/>
              </a:rPr>
              <a:t>gminne CUS 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– działające na obszarze gminy, powstałe przez </a:t>
            </a:r>
            <a:r>
              <a:rPr lang="pl-PL" b="1" dirty="0">
                <a:latin typeface="+mj-lt"/>
                <a:cs typeface="Times New Roman" panose="02020603050405020304" pitchFamily="18" charset="0"/>
              </a:rPr>
              <a:t>przekształcenie OPS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pl-PL" b="1" dirty="0">
                <a:latin typeface="+mj-lt"/>
                <a:cs typeface="Times New Roman" panose="02020603050405020304" pitchFamily="18" charset="0"/>
              </a:rPr>
              <a:t>partnerskie CUS 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– działające na obszarze dwóch lub więcej gmin, powstałe na podstawie </a:t>
            </a:r>
            <a:r>
              <a:rPr lang="pl-PL" b="1" dirty="0">
                <a:latin typeface="+mj-lt"/>
                <a:cs typeface="Times New Roman" panose="02020603050405020304" pitchFamily="18" charset="0"/>
              </a:rPr>
              <a:t>porozumienia gmin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, funkcjonujące obok OPS. 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pl-PL" b="1" dirty="0">
                <a:latin typeface="+mj-lt"/>
                <a:cs typeface="Times New Roman" panose="02020603050405020304" pitchFamily="18" charset="0"/>
              </a:rPr>
              <a:t>Przekształcenie 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OPS w CUS nie oznacza likwidacji OPS, </a:t>
            </a:r>
            <a:br>
              <a:rPr lang="pl-PL" dirty="0">
                <a:latin typeface="+mj-lt"/>
                <a:cs typeface="Times New Roman" panose="02020603050405020304" pitchFamily="18" charset="0"/>
              </a:rPr>
            </a:br>
            <a:r>
              <a:rPr lang="pl-PL" dirty="0">
                <a:latin typeface="+mj-lt"/>
                <a:cs typeface="Times New Roman" panose="02020603050405020304" pitchFamily="18" charset="0"/>
              </a:rPr>
              <a:t>ale </a:t>
            </a:r>
            <a:r>
              <a:rPr lang="pl-PL" b="1" dirty="0">
                <a:latin typeface="+mj-lt"/>
                <a:cs typeface="Times New Roman" panose="02020603050405020304" pitchFamily="18" charset="0"/>
              </a:rPr>
              <a:t>przeniesienie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 ogółu </a:t>
            </a:r>
            <a:r>
              <a:rPr lang="pl-PL" b="1" dirty="0">
                <a:latin typeface="+mj-lt"/>
                <a:cs typeface="Times New Roman" panose="02020603050405020304" pitchFamily="18" charset="0"/>
              </a:rPr>
              <a:t>zadań i zasobów 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OPS do CUS.</a:t>
            </a:r>
          </a:p>
          <a:p>
            <a:pPr marL="0" indent="0" algn="just">
              <a:spcBef>
                <a:spcPts val="450"/>
              </a:spcBef>
              <a:spcAft>
                <a:spcPts val="450"/>
              </a:spcAft>
              <a:buNone/>
            </a:pPr>
            <a:r>
              <a:rPr lang="pl-PL" dirty="0">
                <a:latin typeface="+mj-lt"/>
                <a:cs typeface="Times New Roman" panose="02020603050405020304" pitchFamily="18" charset="0"/>
              </a:rPr>
              <a:t>W gminnym CUS z założenia będzie działał zespół </a:t>
            </a:r>
            <a:br>
              <a:rPr lang="pl-PL" dirty="0">
                <a:latin typeface="+mj-lt"/>
                <a:cs typeface="Times New Roman" panose="02020603050405020304" pitchFamily="18" charset="0"/>
              </a:rPr>
            </a:br>
            <a:r>
              <a:rPr lang="pl-PL" dirty="0">
                <a:latin typeface="+mj-lt"/>
                <a:cs typeface="Times New Roman" panose="02020603050405020304" pitchFamily="18" charset="0"/>
              </a:rPr>
              <a:t>ds. pomocy społecznej obok zespołu ds. usług społecznych.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8193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l-PL" sz="3600" b="1" dirty="0">
                <a:cs typeface="Times New Roman" panose="02020603050405020304" pitchFamily="18" charset="0"/>
              </a:rPr>
              <a:t>Gminne programy usług społecznych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3467" y="1775410"/>
            <a:ext cx="10905066" cy="4760856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pl-PL" sz="3600" dirty="0">
                <a:latin typeface="+mj-lt"/>
                <a:cs typeface="Times New Roman" panose="02020603050405020304" pitchFamily="18" charset="0"/>
              </a:rPr>
              <a:t>Usługi społeczne to termin szerszy niż usługi pomocy społecznej, ale węższy niż usługi użyteczności publicznej. </a:t>
            </a:r>
          </a:p>
          <a:p>
            <a:pPr algn="just"/>
            <a:r>
              <a:rPr lang="pl-PL" sz="3600" dirty="0">
                <a:latin typeface="+mj-lt"/>
                <a:cs typeface="Times New Roman" panose="02020603050405020304" pitchFamily="18" charset="0"/>
              </a:rPr>
              <a:t>Usługi społeczne określone w PUS mają charakter powszechny, są kierowane do osób, rodzin, grup społecznych lub ogółu mieszkańców.</a:t>
            </a:r>
          </a:p>
          <a:p>
            <a:pPr algn="just"/>
            <a:r>
              <a:rPr lang="pl-PL" sz="3600" dirty="0">
                <a:latin typeface="+mj-lt"/>
                <a:cs typeface="Times New Roman" panose="02020603050405020304" pitchFamily="18" charset="0"/>
              </a:rPr>
              <a:t>Programy usług społecznych (PUS) – przyjmowane </a:t>
            </a:r>
            <a:br>
              <a:rPr lang="pl-PL" sz="3600" dirty="0">
                <a:latin typeface="+mj-lt"/>
                <a:cs typeface="Times New Roman" panose="02020603050405020304" pitchFamily="18" charset="0"/>
              </a:rPr>
            </a:br>
            <a:r>
              <a:rPr lang="pl-PL" sz="3600" dirty="0">
                <a:latin typeface="+mj-lt"/>
                <a:cs typeface="Times New Roman" panose="02020603050405020304" pitchFamily="18" charset="0"/>
              </a:rPr>
              <a:t>w drodze uchwały akty prawa miejscowego stanowiące podstawę realizacji usług społecznych w szerszym wymiarze niż wynika to z przepisów innych ustaw. </a:t>
            </a:r>
          </a:p>
          <a:p>
            <a:pPr algn="just"/>
            <a:endParaRPr lang="pl-PL" sz="3600" dirty="0">
              <a:latin typeface="+mj-lt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72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BC09CD-62E8-49C1-9A77-D08C74BF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pl-PL"/>
              <a:t>Cel zmiany: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8DA382-D397-4C48-9048-5F211D6F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940438"/>
            <a:ext cx="5950227" cy="4175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3200" dirty="0">
              <a:latin typeface="+mj-lt"/>
            </a:endParaRPr>
          </a:p>
          <a:p>
            <a:pPr marL="0" indent="0" algn="just">
              <a:buNone/>
            </a:pPr>
            <a:endParaRPr lang="pl-PL" sz="3200" dirty="0">
              <a:latin typeface="+mj-lt"/>
            </a:endParaRP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Ustawa umożliwia konsolidację usług społecznych do tej pory rozproszonych w sensie instytucjonalno-prawnym </a:t>
            </a:r>
            <a:br>
              <a:rPr lang="pl-PL" sz="3200" dirty="0">
                <a:latin typeface="+mj-lt"/>
              </a:rPr>
            </a:br>
            <a:r>
              <a:rPr lang="pl-PL" sz="3200" dirty="0">
                <a:latin typeface="+mj-lt"/>
              </a:rPr>
              <a:t>i organizacyjnym. </a:t>
            </a:r>
            <a:endParaRPr lang="pl-PL" sz="2000" dirty="0"/>
          </a:p>
        </p:txBody>
      </p:sp>
      <p:pic>
        <p:nvPicPr>
          <p:cNvPr id="5" name="Obraz 4" descr="Obraz zawierający tekst, osoba, wewnątrz, komputer&#10;&#10;Opis wygenerowany automatycznie">
            <a:extLst>
              <a:ext uri="{FF2B5EF4-FFF2-40B4-BE49-F238E27FC236}">
                <a16:creationId xmlns:a16="http://schemas.microsoft.com/office/drawing/2014/main" id="{27FB2180-B8E1-4FA9-988C-132D44D7D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308305"/>
            <a:ext cx="4788505" cy="350913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3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3EA4ECF-151F-4C92-BA7F-C09B93701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Proces konsolidacji polega na:</a:t>
            </a:r>
            <a:br>
              <a:rPr lang="pl-PL" dirty="0"/>
            </a:br>
            <a:endParaRPr lang="pl-PL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11DBBC-8977-4F86-BA58-96CDE32FC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420837"/>
            <a:ext cx="11058378" cy="4756126"/>
          </a:xfrm>
        </p:spPr>
        <p:txBody>
          <a:bodyPr>
            <a:normAutofit/>
          </a:bodyPr>
          <a:lstStyle/>
          <a:p>
            <a:endParaRPr lang="pl-PL" sz="2400" dirty="0"/>
          </a:p>
          <a:p>
            <a:pPr algn="just"/>
            <a:r>
              <a:rPr lang="pl-PL" dirty="0">
                <a:latin typeface="+mj-lt"/>
              </a:rPr>
              <a:t>wyodrębnieniu spośród ogółu realnie dostępnych już (w oparciu o inne przepisy ustawowe) usług społecznych (ustawa o CUS określa dokładnie, z jakich obszarów usługi wchodzą tu w grę) pewnej bazowej ich grupy, w ramach której będą one świadczone w sposób zintegrowany przy wykorzystaniu CUS; 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r>
              <a:rPr lang="pl-PL" dirty="0">
                <a:latin typeface="+mj-lt"/>
              </a:rPr>
              <a:t>uzupełnieniu tej bazowej grupy usług o nowe usługi społeczne, które będą dostępne dzięki uchwaleniu lokalnego programu (programów) usług społecznych; program taki określa, do kogo adresowane są takie usługi i na jakich zasadach są one realizowane.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757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77E1EB-C788-67F3-7E34-41FE20E6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FFFFFF"/>
                </a:solidFill>
              </a:rPr>
              <a:t>Zagadnienia ustawy o realizacji usług społecznych </a:t>
            </a:r>
            <a:br>
              <a:rPr lang="pl-PL" sz="3200" dirty="0">
                <a:solidFill>
                  <a:srgbClr val="FFFFFF"/>
                </a:solidFill>
              </a:rPr>
            </a:br>
            <a:r>
              <a:rPr lang="pl-PL" sz="3200" dirty="0">
                <a:solidFill>
                  <a:srgbClr val="FFFFFF"/>
                </a:solidFill>
              </a:rPr>
              <a:t>przez centra usług społecznych- nowa problematyka.</a:t>
            </a:r>
            <a:br>
              <a:rPr lang="pl-PL" sz="3200" dirty="0">
                <a:solidFill>
                  <a:srgbClr val="FFFFFF"/>
                </a:solidFill>
              </a:rPr>
            </a:br>
            <a:r>
              <a:rPr lang="pl-PL" sz="3200" dirty="0">
                <a:solidFill>
                  <a:srgbClr val="FFFFFF"/>
                </a:solidFill>
              </a:rPr>
              <a:t>Ustawa o CUS.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3BAC28-48A6-E97D-9865-202FADA75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341848"/>
            <a:ext cx="10414666" cy="4258977"/>
          </a:xfrm>
        </p:spPr>
        <p:txBody>
          <a:bodyPr anchor="ctr">
            <a:normAutofit/>
          </a:bodyPr>
          <a:lstStyle/>
          <a:p>
            <a:pPr algn="just"/>
            <a:r>
              <a:rPr lang="pl-PL" sz="2000" dirty="0">
                <a:latin typeface="+mj-lt"/>
              </a:rPr>
              <a:t>w latach 2017-2018 koncepcja CUS opracowana przez sekcję Polityka społeczna, rodzina Narodowej Rady Rozwoju. </a:t>
            </a:r>
          </a:p>
          <a:p>
            <a:pPr algn="just"/>
            <a:r>
              <a:rPr lang="pl-PL" sz="2000" dirty="0">
                <a:latin typeface="+mj-lt"/>
              </a:rPr>
              <a:t>w latach 2018-2019 prace w Kancelarii Prezydenta RP nad projektem ustawy.</a:t>
            </a:r>
          </a:p>
          <a:p>
            <a:pPr algn="just"/>
            <a:r>
              <a:rPr lang="pl-PL" sz="2000" dirty="0">
                <a:latin typeface="+mj-lt"/>
              </a:rPr>
              <a:t>16 listopada 2018 roku Prezydent RP Andrzej Duda skierował do Sejmu RP projekt ustawy o realizowaniu usług społecznych przez centrum usług społecznych.</a:t>
            </a:r>
          </a:p>
          <a:p>
            <a:pPr algn="just"/>
            <a:r>
              <a:rPr lang="pl-PL" sz="2000" dirty="0">
                <a:latin typeface="+mj-lt"/>
              </a:rPr>
              <a:t>19 lipca 2019 roku Sejm RP uchwalił ustawę praktycznie jednogłośnie </a:t>
            </a:r>
            <a:br>
              <a:rPr lang="pl-PL" sz="2000" dirty="0">
                <a:latin typeface="+mj-lt"/>
              </a:rPr>
            </a:br>
            <a:r>
              <a:rPr lang="pl-PL" sz="2000" dirty="0">
                <a:latin typeface="+mj-lt"/>
              </a:rPr>
              <a:t>- 426 głosów za, 1 głos wstrzymujący, 0 głosów przeciw. </a:t>
            </a:r>
          </a:p>
          <a:p>
            <a:pPr algn="just"/>
            <a:r>
              <a:rPr lang="pl-PL" sz="2000" dirty="0">
                <a:latin typeface="+mj-lt"/>
              </a:rPr>
              <a:t>2 sierpnia 2019 roku Senat RP jednogłośnie, bez poprawek przyjął ustawę w wersji uchwalonej przez Sejm RP.</a:t>
            </a:r>
          </a:p>
          <a:p>
            <a:pPr algn="just"/>
            <a:r>
              <a:rPr lang="pl-PL" sz="2000" dirty="0">
                <a:latin typeface="+mj-lt"/>
              </a:rPr>
              <a:t>Przepisy ustawy (Dz. U. z 2019 r., poz. 1818) weszły w życie 1 stycznia 2020 roku.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2227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A556F0-65CE-4BED-BF70-A6971BF1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981"/>
            <a:ext cx="10905066" cy="931964"/>
          </a:xfrm>
        </p:spPr>
        <p:txBody>
          <a:bodyPr>
            <a:normAutofit/>
          </a:bodyPr>
          <a:lstStyle/>
          <a:p>
            <a:r>
              <a:rPr lang="pl-PL" sz="3600" b="1" dirty="0"/>
              <a:t>Jedno okienko – kompleksowa usługa w jednym miejscu.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9D6697-9417-420C-AB81-8645B7211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2" y="1101945"/>
            <a:ext cx="11707945" cy="55860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2400" dirty="0">
              <a:latin typeface="+mj-lt"/>
            </a:endParaRP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CUS ma udostępniać pakiety personalizowanych usług na zasadzie jednego okienka; to pakiety usług personalizowanych, uzgadnianych z mieszkańcami. </a:t>
            </a:r>
          </a:p>
          <a:p>
            <a:pPr marL="0" indent="0">
              <a:buNone/>
            </a:pPr>
            <a:r>
              <a:rPr lang="pl-PL" sz="2400" dirty="0">
                <a:latin typeface="+mj-lt"/>
              </a:rPr>
              <a:t>Funkcję jednego okienka ustawodawca przypisał CUS – w zakresie rozeznania potrzeb i kwalifikowania do korzystania z usług. 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Samo świadczenie poszczególnych usług ma zaś pozostać zadaniem odpowiednich usługodawców współtworzących system, z którymi nie ma jednak już potrzeby uzgadniania terminów, warunków i innych szczegółów.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+mj-lt"/>
              </a:rPr>
              <a:t>EFEKT:</a:t>
            </a:r>
          </a:p>
          <a:p>
            <a:r>
              <a:rPr lang="pl-PL" sz="2400" dirty="0">
                <a:solidFill>
                  <a:srgbClr val="FF0000"/>
                </a:solidFill>
                <a:latin typeface="+mj-lt"/>
              </a:rPr>
              <a:t>Utworzenie CUS będzie sprzyjać rozwojowi partnerskiej współpracy międzyinstytucjonalnej i międzysektorowej przez zlecanie usług społecznych lokalnym podmiotom usługowym (obszar ekonomii społecznej).  </a:t>
            </a:r>
          </a:p>
          <a:p>
            <a:r>
              <a:rPr lang="pl-PL" sz="2400" dirty="0">
                <a:solidFill>
                  <a:srgbClr val="FF0000"/>
                </a:solidFill>
                <a:latin typeface="+mj-lt"/>
              </a:rPr>
              <a:t>Otwarcie CUS na pracę środowiskową wzmacniającą spójność społeczną – zadaniem organizatora społeczności lokalnej jest m.in. upowszechnianie działań wspierających o charakterze </a:t>
            </a:r>
            <a:r>
              <a:rPr lang="pl-PL" sz="2400" dirty="0" err="1">
                <a:solidFill>
                  <a:srgbClr val="FF0000"/>
                </a:solidFill>
                <a:latin typeface="+mj-lt"/>
              </a:rPr>
              <a:t>wolontariackim</a:t>
            </a:r>
            <a:r>
              <a:rPr lang="pl-PL" sz="2400" dirty="0">
                <a:solidFill>
                  <a:srgbClr val="FF0000"/>
                </a:solidFill>
                <a:latin typeface="+mj-lt"/>
              </a:rPr>
              <a:t>, samopomocowym i sąsiedzkim (obszar ekonomii solidarnej). </a:t>
            </a:r>
          </a:p>
          <a:p>
            <a:pPr marL="0" indent="0">
              <a:buNone/>
            </a:pPr>
            <a:endParaRPr lang="pl-PL" sz="2400" dirty="0">
              <a:latin typeface="+mj-lt"/>
            </a:endParaRPr>
          </a:p>
          <a:p>
            <a:endParaRPr lang="pl-PL" sz="1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95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61CC2D-15D7-4365-AA0D-F573B442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pPr algn="ctr"/>
            <a:br>
              <a:rPr lang="pl-PL" sz="3200" dirty="0"/>
            </a:br>
            <a:r>
              <a:rPr lang="pl-PL" sz="3200" dirty="0"/>
              <a:t>Ustawa o CUS wprowadza do praktyki </a:t>
            </a:r>
            <a:br>
              <a:rPr lang="pl-PL" sz="3200" dirty="0"/>
            </a:br>
            <a:r>
              <a:rPr lang="pl-PL" sz="3200" dirty="0"/>
              <a:t>publicznych służb społecznych formułę </a:t>
            </a:r>
            <a:br>
              <a:rPr lang="pl-PL" sz="3200" dirty="0"/>
            </a:br>
            <a:r>
              <a:rPr lang="pl-PL" sz="3200" dirty="0"/>
              <a:t>zarządzania przypadkiem (</a:t>
            </a:r>
            <a:r>
              <a:rPr lang="pl-PL" sz="3200" dirty="0" err="1"/>
              <a:t>case</a:t>
            </a:r>
            <a:r>
              <a:rPr lang="pl-PL" sz="3200" dirty="0"/>
              <a:t> managementu). 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5F9B48-3305-4041-8C81-B923EB56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226294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	</a:t>
            </a:r>
            <a:r>
              <a:rPr lang="pl-PL" dirty="0">
                <a:latin typeface="+mj-lt"/>
              </a:rPr>
              <a:t>Formuła ta, w metodyce pracy socjalnej znana od co najmniej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40 lat, polega na wprowadzaniu do systemów wsparcia społecznego roli </a:t>
            </a:r>
            <a:r>
              <a:rPr lang="pl-PL" dirty="0" err="1">
                <a:latin typeface="+mj-lt"/>
              </a:rPr>
              <a:t>case</a:t>
            </a:r>
            <a:r>
              <a:rPr lang="pl-PL" dirty="0">
                <a:latin typeface="+mj-lt"/>
              </a:rPr>
              <a:t> managera, który ma zapewnić, że oferowane usługi odpowiadają na realne potrzeby konkretnego mieszkańca, są mu świadczone w odpowiednim czasie i jakości.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Należy to wyraźnie podkreślić, że mowa tu o </a:t>
            </a:r>
            <a:r>
              <a:rPr lang="pl-PL" dirty="0" err="1">
                <a:latin typeface="+mj-lt"/>
              </a:rPr>
              <a:t>case</a:t>
            </a:r>
            <a:r>
              <a:rPr lang="pl-PL" dirty="0">
                <a:latin typeface="+mj-lt"/>
              </a:rPr>
              <a:t> managerze jako swoistym rzeczniku mieszkańca jako świadczeniobiorcy usług realizowanych przez CUS, czyli specjalisty troszczącego się o kompleksowe i projakościowe zaspokojenie potrzeb mieszkańca. 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Case manager to strażnik wskaźników efektywności. </a:t>
            </a:r>
          </a:p>
          <a:p>
            <a:pPr marL="0" indent="0" algn="just">
              <a:buNone/>
            </a:pPr>
            <a:r>
              <a:rPr lang="pl-PL" b="1" dirty="0">
                <a:latin typeface="+mj-lt"/>
              </a:rPr>
              <a:t>Stanowisko pracy tak sprofilowanego </a:t>
            </a:r>
            <a:r>
              <a:rPr lang="pl-PL" b="1" dirty="0" err="1">
                <a:latin typeface="+mj-lt"/>
              </a:rPr>
              <a:t>case</a:t>
            </a:r>
            <a:r>
              <a:rPr lang="pl-PL" b="1" dirty="0">
                <a:latin typeface="+mj-lt"/>
              </a:rPr>
              <a:t> managera określa terminem „koordynator indywidualnych planów usług społecznych”.</a:t>
            </a:r>
          </a:p>
          <a:p>
            <a:pPr marL="0" indent="0" algn="just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3881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4E7E7EB-D777-4B9F-9290-37C15196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19270"/>
            <a:ext cx="10905066" cy="159337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PODSUMOWANIE</a:t>
            </a:r>
            <a:br>
              <a:rPr lang="pl-PL" sz="2800" b="1" dirty="0">
                <a:latin typeface="+mj-lt"/>
                <a:cs typeface="Times New Roman" panose="02020603050405020304" pitchFamily="18" charset="0"/>
              </a:rPr>
            </a:br>
            <a:r>
              <a:rPr lang="pl-PL" sz="2800" b="1" dirty="0">
                <a:latin typeface="+mj-lt"/>
                <a:cs typeface="Times New Roman" panose="02020603050405020304" pitchFamily="18" charset="0"/>
              </a:rPr>
              <a:t>Centra usług społecznych.</a:t>
            </a:r>
            <a:br>
              <a:rPr lang="pl-PL" sz="2800" b="1" dirty="0">
                <a:latin typeface="+mj-lt"/>
                <a:cs typeface="Times New Roman" panose="02020603050405020304" pitchFamily="18" charset="0"/>
              </a:rPr>
            </a:br>
            <a:r>
              <a:rPr lang="pl-PL" sz="2800" b="1" dirty="0">
                <a:latin typeface="+mj-lt"/>
                <a:cs typeface="Times New Roman" panose="02020603050405020304" pitchFamily="18" charset="0"/>
              </a:rPr>
              <a:t>Szansa na integrację i rozwój usług społecznych na poziomie lokalnym</a:t>
            </a:r>
            <a:r>
              <a:rPr lang="pl-PL" sz="2800" b="1" dirty="0">
                <a:cs typeface="Times New Roman" panose="02020603050405020304" pitchFamily="18" charset="0"/>
              </a:rPr>
              <a:t>.</a:t>
            </a:r>
            <a:endParaRPr lang="pl-PL" sz="2800" b="1" dirty="0"/>
          </a:p>
        </p:txBody>
      </p:sp>
      <p:graphicFrame>
        <p:nvGraphicFramePr>
          <p:cNvPr id="42" name="Content Placeholder 7">
            <a:extLst>
              <a:ext uri="{FF2B5EF4-FFF2-40B4-BE49-F238E27FC236}">
                <a16:creationId xmlns:a16="http://schemas.microsoft.com/office/drawing/2014/main" id="{F06EC352-C201-421F-905B-E266A1336B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9" y="1782981"/>
          <a:ext cx="4008384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5" name="Group 2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6" name="Isosceles Triangle 2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ymbol zastępczy zawartości 3" descr="Obraz zawierający tekst&#10;&#10;Opis wygenerowany automatycznie">
            <a:extLst>
              <a:ext uri="{FF2B5EF4-FFF2-40B4-BE49-F238E27FC236}">
                <a16:creationId xmlns:a16="http://schemas.microsoft.com/office/drawing/2014/main" id="{6C6D6F10-B6EF-40DA-B0AB-424B8F70D1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320" y="2395692"/>
            <a:ext cx="6253212" cy="3136469"/>
          </a:xfrm>
          <a:prstGeom prst="rect">
            <a:avLst/>
          </a:prstGeom>
        </p:spPr>
      </p:pic>
      <p:grpSp>
        <p:nvGrpSpPr>
          <p:cNvPr id="38" name="Group 29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1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4048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BD9EC0-904D-4DEF-8D24-06699EB6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4558431"/>
            <a:ext cx="4051494" cy="1631428"/>
          </a:xfrm>
        </p:spPr>
        <p:txBody>
          <a:bodyPr>
            <a:normAutofit/>
          </a:bodyPr>
          <a:lstStyle/>
          <a:p>
            <a:r>
              <a:rPr lang="pl-PL" sz="2000" dirty="0"/>
              <a:t>Czy CUS jest innowacją społeczną ?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Czy coś zmieni ?</a:t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17C5509-F867-447E-9CE4-C211D607D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0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681E3E-392E-4375-9DAB-C8AE05198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pl-PL" sz="2200" dirty="0"/>
              <a:t>I czego potrzebujemy ?</a:t>
            </a:r>
          </a:p>
        </p:txBody>
      </p:sp>
    </p:spTree>
    <p:extLst>
      <p:ext uri="{BB962C8B-B14F-4D97-AF65-F5344CB8AC3E}">
        <p14:creationId xmlns:p14="http://schemas.microsoft.com/office/powerpoint/2010/main" val="1127160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D8E7AA-CD0B-879B-86B1-53CF64F6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200" dirty="0"/>
              <a:t>Dziękuję za uwagę</a:t>
            </a:r>
            <a:br>
              <a:rPr lang="pl-PL" sz="4200" dirty="0"/>
            </a:br>
            <a:endParaRPr lang="pl-PL" sz="4200" dirty="0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529949-C467-68EA-9526-939954B13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pl-PL" sz="22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E928E5E-DE7A-1CEB-08F7-BC251E734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045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l-PL" sz="4000" b="1" dirty="0">
                <a:solidFill>
                  <a:srgbClr val="FFFFFF"/>
                </a:solidFill>
                <a:cs typeface="Times New Roman" panose="02020603050405020304" pitchFamily="18" charset="0"/>
              </a:rPr>
              <a:t>Zmiana Systemowa </a:t>
            </a:r>
            <a:endParaRPr lang="pl-PL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DC39C55-1D8D-F5D1-BD80-979D12E77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44029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29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Tworzenie CUS</a:t>
            </a:r>
            <a:endParaRPr lang="pl-PL" sz="40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9351" y="1885279"/>
            <a:ext cx="11456424" cy="4116276"/>
          </a:xfrm>
        </p:spPr>
        <p:txBody>
          <a:bodyPr anchor="ctr"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2400" dirty="0">
                <a:latin typeface="+mj-lt"/>
                <a:cs typeface="Times New Roman" panose="02020603050405020304" pitchFamily="18" charset="0"/>
              </a:rPr>
              <a:t>Tworzenie CUS jest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dobrowolne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 –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to zadanie własne gminy </a:t>
            </a:r>
            <a:br>
              <a:rPr lang="pl-PL" sz="2400" b="1" dirty="0">
                <a:latin typeface="+mj-lt"/>
                <a:cs typeface="Times New Roman" panose="02020603050405020304" pitchFamily="18" charset="0"/>
              </a:rPr>
            </a:br>
            <a:r>
              <a:rPr lang="pl-PL" sz="2400" b="1" dirty="0">
                <a:latin typeface="+mj-lt"/>
                <a:cs typeface="Times New Roman" panose="02020603050405020304" pitchFamily="18" charset="0"/>
              </a:rPr>
              <a:t>o charakterze fakultatywnym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. CUS to jednostka budżetowa gminy. Dwa podstawowe tryby utworzenia CUS: 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pl-PL" sz="2400" b="1" dirty="0">
                <a:latin typeface="+mj-lt"/>
                <a:cs typeface="Times New Roman" panose="02020603050405020304" pitchFamily="18" charset="0"/>
              </a:rPr>
              <a:t>gminne CUS 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– działające na obszarze gminy, powstałe przez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przekształcenie OPS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pl-PL" sz="2400" b="1" dirty="0">
                <a:latin typeface="+mj-lt"/>
                <a:cs typeface="Times New Roman" panose="02020603050405020304" pitchFamily="18" charset="0"/>
              </a:rPr>
              <a:t>partnerskie CUS 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– działające na obszarze dwóch lub więcej gmin, powstałe na podstawie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porozumienia gmin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, funkcjonujące obok OPS. 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pl-PL" sz="2400" b="1" dirty="0">
                <a:latin typeface="+mj-lt"/>
                <a:cs typeface="Times New Roman" panose="02020603050405020304" pitchFamily="18" charset="0"/>
              </a:rPr>
              <a:t>Przekształcenie 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OPS w CUS nie oznacza likwidacji OPS, </a:t>
            </a:r>
            <a:br>
              <a:rPr lang="pl-PL" sz="2400" dirty="0">
                <a:latin typeface="+mj-lt"/>
                <a:cs typeface="Times New Roman" panose="02020603050405020304" pitchFamily="18" charset="0"/>
              </a:rPr>
            </a:br>
            <a:r>
              <a:rPr lang="pl-PL" sz="2400" dirty="0">
                <a:latin typeface="+mj-lt"/>
                <a:cs typeface="Times New Roman" panose="02020603050405020304" pitchFamily="18" charset="0"/>
              </a:rPr>
              <a:t>ale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przeniesienie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 ogółu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zadań i zasobów 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OPS do CUS.</a:t>
            </a:r>
          </a:p>
          <a:p>
            <a:pPr marL="0" indent="0" algn="just">
              <a:spcBef>
                <a:spcPts val="450"/>
              </a:spcBef>
              <a:spcAft>
                <a:spcPts val="450"/>
              </a:spcAft>
              <a:buNone/>
            </a:pPr>
            <a:r>
              <a:rPr lang="pl-PL" sz="2400" dirty="0">
                <a:latin typeface="+mj-lt"/>
                <a:cs typeface="Times New Roman" panose="02020603050405020304" pitchFamily="18" charset="0"/>
              </a:rPr>
              <a:t>W gminnym CUS z założenia będzie działał zespół </a:t>
            </a:r>
            <a:br>
              <a:rPr lang="pl-PL" sz="2400" dirty="0">
                <a:latin typeface="+mj-lt"/>
                <a:cs typeface="Times New Roman" panose="02020603050405020304" pitchFamily="18" charset="0"/>
              </a:rPr>
            </a:br>
            <a:r>
              <a:rPr lang="pl-PL" sz="2400" dirty="0">
                <a:latin typeface="+mj-lt"/>
                <a:cs typeface="Times New Roman" panose="02020603050405020304" pitchFamily="18" charset="0"/>
              </a:rPr>
              <a:t>ds. pomocy społecznej obok zespołu ds. usług społecznych.</a:t>
            </a:r>
          </a:p>
        </p:txBody>
      </p:sp>
    </p:spTree>
    <p:extLst>
      <p:ext uri="{BB962C8B-B14F-4D97-AF65-F5344CB8AC3E}">
        <p14:creationId xmlns:p14="http://schemas.microsoft.com/office/powerpoint/2010/main" val="200060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FFFF"/>
                </a:solidFill>
                <a:cs typeface="Times New Roman" panose="02020603050405020304" pitchFamily="18" charset="0"/>
              </a:rPr>
              <a:t>Gminne programy usług społecznych/PUS</a:t>
            </a:r>
            <a:endParaRPr lang="pl-PL" sz="40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0089" y="1891970"/>
            <a:ext cx="10395542" cy="4109585"/>
          </a:xfrm>
        </p:spPr>
        <p:txBody>
          <a:bodyPr anchor="ctr">
            <a:normAutofit/>
          </a:bodyPr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endParaRPr lang="pl-PL" sz="2400" b="1" dirty="0"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pl-PL" sz="2400" b="1" dirty="0">
                <a:latin typeface="+mj-lt"/>
                <a:cs typeface="Times New Roman" panose="02020603050405020304" pitchFamily="18" charset="0"/>
              </a:rPr>
              <a:t>Usługi społeczne 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to termin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szerszy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 niż usługi pomocy społecznej, ale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węższy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 niż usługi użyteczności publicznej. </a:t>
            </a:r>
          </a:p>
          <a:p>
            <a:pPr algn="just"/>
            <a:r>
              <a:rPr lang="pl-PL" sz="2400" dirty="0">
                <a:latin typeface="+mj-lt"/>
                <a:cs typeface="Times New Roman" panose="02020603050405020304" pitchFamily="18" charset="0"/>
              </a:rPr>
              <a:t>Usługi społeczne określone w PUS mają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charakter powszechny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, są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kierowane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 do osób, rodzin, grup społecznych lub ogółu mieszkańców.</a:t>
            </a:r>
          </a:p>
          <a:p>
            <a:pPr algn="just"/>
            <a:r>
              <a:rPr lang="pl-PL" sz="2400" b="1" dirty="0">
                <a:latin typeface="+mj-lt"/>
                <a:cs typeface="Times New Roman" panose="02020603050405020304" pitchFamily="18" charset="0"/>
              </a:rPr>
              <a:t>Programy usług społecznych 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(PUS) –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przyjmowane </a:t>
            </a:r>
            <a:br>
              <a:rPr lang="pl-PL" sz="2400" b="1" dirty="0">
                <a:latin typeface="+mj-lt"/>
                <a:cs typeface="Times New Roman" panose="02020603050405020304" pitchFamily="18" charset="0"/>
              </a:rPr>
            </a:br>
            <a:r>
              <a:rPr lang="pl-PL" sz="2400" b="1" dirty="0">
                <a:latin typeface="+mj-lt"/>
                <a:cs typeface="Times New Roman" panose="02020603050405020304" pitchFamily="18" charset="0"/>
              </a:rPr>
              <a:t>w drodze uchwały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 akty prawa miejscowego stanowiące podstawę realizacji usług społecznych w szerszym wymiarze niż wynika to z przepisów innych ustaw. </a:t>
            </a:r>
          </a:p>
          <a:p>
            <a:pPr algn="just"/>
            <a:endParaRPr lang="pl-PL" sz="2400" dirty="0">
              <a:latin typeface="+mj-lt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7962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FFFF"/>
                </a:solidFill>
                <a:cs typeface="Times New Roman" panose="02020603050405020304" pitchFamily="18" charset="0"/>
              </a:rPr>
              <a:t>Realizowanie usług społecznych</a:t>
            </a:r>
            <a:endParaRPr lang="pl-PL" sz="40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7225" y="2318197"/>
            <a:ext cx="10438405" cy="3683358"/>
          </a:xfrm>
        </p:spPr>
        <p:txBody>
          <a:bodyPr anchor="ctr"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+mj-lt"/>
                <a:cs typeface="Times New Roman" panose="02020603050405020304" pitchFamily="18" charset="0"/>
              </a:rPr>
              <a:t>CUS ma udostępniać pakiety personalizowanych usług na zasadzie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 jednego okienka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; to pakiety usług personalizowanych, uzgadnianych z mieszkańcami. 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+mj-lt"/>
                <a:cs typeface="Times New Roman" panose="02020603050405020304" pitchFamily="18" charset="0"/>
              </a:rPr>
              <a:t>Utworzenie CUS będzie sprzyjać rozwojowi </a:t>
            </a:r>
            <a:r>
              <a:rPr lang="pl-PL" sz="2400" b="1" dirty="0">
                <a:highlight>
                  <a:srgbClr val="00FF00"/>
                </a:highlight>
                <a:latin typeface="+mj-lt"/>
                <a:cs typeface="Times New Roman" panose="02020603050405020304" pitchFamily="18" charset="0"/>
              </a:rPr>
              <a:t>partnerskiej współpracy</a:t>
            </a:r>
            <a:r>
              <a:rPr lang="pl-PL" sz="2400" dirty="0">
                <a:highlight>
                  <a:srgbClr val="00FF00"/>
                </a:highlight>
                <a:latin typeface="+mj-lt"/>
                <a:cs typeface="Times New Roman" panose="02020603050405020304" pitchFamily="18" charset="0"/>
              </a:rPr>
              <a:t> międzyinstytucjonalnej i międzysektorowej przez </a:t>
            </a:r>
            <a:r>
              <a:rPr lang="pl-PL" sz="2400" b="1" dirty="0">
                <a:highlight>
                  <a:srgbClr val="00FF00"/>
                </a:highlight>
                <a:latin typeface="+mj-lt"/>
                <a:cs typeface="Times New Roman" panose="02020603050405020304" pitchFamily="18" charset="0"/>
              </a:rPr>
              <a:t>zlecanie</a:t>
            </a:r>
            <a:r>
              <a:rPr lang="pl-PL" sz="2400" dirty="0">
                <a:highlight>
                  <a:srgbClr val="00FF00"/>
                </a:highlight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highlight>
                  <a:srgbClr val="00FF00"/>
                </a:highlight>
                <a:latin typeface="+mj-lt"/>
                <a:cs typeface="Times New Roman" panose="02020603050405020304" pitchFamily="18" charset="0"/>
              </a:rPr>
              <a:t>usług</a:t>
            </a:r>
            <a:r>
              <a:rPr lang="pl-PL" sz="2400" dirty="0">
                <a:highlight>
                  <a:srgbClr val="00FF00"/>
                </a:highlight>
                <a:latin typeface="+mj-lt"/>
                <a:cs typeface="Times New Roman" panose="02020603050405020304" pitchFamily="18" charset="0"/>
              </a:rPr>
              <a:t> społecznych lokalnym podmiotom usługowym (</a:t>
            </a:r>
            <a:r>
              <a:rPr lang="pl-PL" sz="2400" u="sng" dirty="0">
                <a:highlight>
                  <a:srgbClr val="00FF00"/>
                </a:highlight>
                <a:latin typeface="+mj-lt"/>
                <a:cs typeface="Times New Roman" panose="02020603050405020304" pitchFamily="18" charset="0"/>
              </a:rPr>
              <a:t>obszar ekonomii społecznej</a:t>
            </a:r>
            <a:r>
              <a:rPr lang="pl-PL" sz="2400" dirty="0">
                <a:highlight>
                  <a:srgbClr val="00FF00"/>
                </a:highlight>
                <a:latin typeface="+mj-lt"/>
                <a:cs typeface="Times New Roman" panose="02020603050405020304" pitchFamily="18" charset="0"/>
              </a:rPr>
              <a:t>). 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+mj-lt"/>
                <a:cs typeface="Times New Roman" panose="02020603050405020304" pitchFamily="18" charset="0"/>
              </a:rPr>
              <a:t>Otwarcie CUS na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pracę środowiskową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 wzmacniającą spójność społeczną – zadaniem organizatora społeczności lokalnej jest m.in. upowszechnianie </a:t>
            </a:r>
            <a:r>
              <a:rPr lang="pl-PL" sz="2400" b="1" dirty="0">
                <a:latin typeface="+mj-lt"/>
                <a:cs typeface="Times New Roman" panose="02020603050405020304" pitchFamily="18" charset="0"/>
              </a:rPr>
              <a:t>działań wspierających 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o charakterze </a:t>
            </a:r>
            <a:r>
              <a:rPr lang="pl-PL" sz="2400" dirty="0" err="1">
                <a:latin typeface="+mj-lt"/>
                <a:cs typeface="Times New Roman" panose="02020603050405020304" pitchFamily="18" charset="0"/>
              </a:rPr>
              <a:t>wolontariackim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, samopomocowym i sąsiedzkim (</a:t>
            </a:r>
            <a:r>
              <a:rPr lang="pl-PL" sz="2400" u="sng" dirty="0">
                <a:latin typeface="+mj-lt"/>
                <a:cs typeface="Times New Roman" panose="02020603050405020304" pitchFamily="18" charset="0"/>
              </a:rPr>
              <a:t>obszar ekonomii solidarnej</a:t>
            </a:r>
            <a:r>
              <a:rPr lang="pl-PL" sz="2400" dirty="0">
                <a:latin typeface="+mj-lt"/>
                <a:cs typeface="Times New Roman" panose="02020603050405020304" pitchFamily="18" charset="0"/>
              </a:rPr>
              <a:t>). </a:t>
            </a:r>
          </a:p>
          <a:p>
            <a:pPr lvl="0">
              <a:spcAft>
                <a:spcPts val="600"/>
              </a:spcAft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4094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l-PL" sz="3600" dirty="0">
                <a:cs typeface="Times New Roman" panose="02020603050405020304" pitchFamily="18" charset="0"/>
              </a:rPr>
              <a:t>Integracja usług społecznych w CUS – cztery wymiary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0330" y="1457471"/>
            <a:ext cx="11341327" cy="4932514"/>
          </a:xfrm>
        </p:spPr>
        <p:txBody>
          <a:bodyPr>
            <a:noAutofit/>
          </a:bodyPr>
          <a:lstStyle/>
          <a:p>
            <a:pPr marL="342000" lvl="1" algn="just">
              <a:spcBef>
                <a:spcPts val="0"/>
              </a:spcBef>
              <a:spcAft>
                <a:spcPts val="600"/>
              </a:spcAft>
            </a:pPr>
            <a:r>
              <a:rPr lang="pl-PL" altLang="pl-PL" dirty="0">
                <a:latin typeface="+mj-lt"/>
                <a:cs typeface="Times New Roman" panose="02020603050405020304" pitchFamily="18" charset="0"/>
              </a:rPr>
              <a:t>Wymiar 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instytucjonalny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: w CUS 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dostęp do usług z różnych obszarów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, świadczonych przez podmioty lokalne, w tym przedsiębiorstwa społeczne; efekt: instytucjonalne osadzenie 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PRZEDSIĘBIORSTW SPOŁECZNYCH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 </a:t>
            </a:r>
            <a:br>
              <a:rPr lang="pl-PL" altLang="pl-PL" dirty="0">
                <a:latin typeface="+mj-lt"/>
                <a:cs typeface="Times New Roman" panose="02020603050405020304" pitchFamily="18" charset="0"/>
              </a:rPr>
            </a:br>
            <a:r>
              <a:rPr lang="pl-PL" altLang="pl-PL" dirty="0">
                <a:latin typeface="+mj-lt"/>
                <a:cs typeface="Times New Roman" panose="02020603050405020304" pitchFamily="18" charset="0"/>
              </a:rPr>
              <a:t>w lokalnym systemie usługowym.</a:t>
            </a:r>
          </a:p>
          <a:p>
            <a:pPr marL="342000" lvl="1" algn="just">
              <a:spcBef>
                <a:spcPts val="0"/>
              </a:spcBef>
              <a:spcAft>
                <a:spcPts val="600"/>
              </a:spcAft>
            </a:pPr>
            <a:r>
              <a:rPr lang="pl-PL" altLang="pl-PL" dirty="0">
                <a:latin typeface="+mj-lt"/>
                <a:cs typeface="Times New Roman" panose="02020603050405020304" pitchFamily="18" charset="0"/>
              </a:rPr>
              <a:t>Wymiar 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funkcjonalny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: budowanie 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palety usług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dostępnych poprzez CUS 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wokół potrzeb rodziny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 – </a:t>
            </a:r>
            <a:r>
              <a:rPr lang="pl-PL" altLang="pl-PL" dirty="0" err="1">
                <a:latin typeface="+mj-lt"/>
                <a:cs typeface="Times New Roman" panose="02020603050405020304" pitchFamily="18" charset="0"/>
              </a:rPr>
              <a:t>usługodawcza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 aktywność na rzecz  mieszkańców; efekt: osadzenie 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PRZESIĘBIORSTW SPOŁECZNYCH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w społeczności lokalnej.</a:t>
            </a:r>
          </a:p>
          <a:p>
            <a:pPr marL="342000" lvl="1" algn="just">
              <a:spcBef>
                <a:spcPts val="0"/>
              </a:spcBef>
              <a:spcAft>
                <a:spcPts val="600"/>
              </a:spcAft>
            </a:pPr>
            <a:r>
              <a:rPr lang="pl-PL" altLang="pl-PL" dirty="0">
                <a:latin typeface="+mj-lt"/>
                <a:cs typeface="Times New Roman" panose="02020603050405020304" pitchFamily="18" charset="0"/>
              </a:rPr>
              <a:t>Wymiar 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więziotwórczy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: integracja usług społecznych świadczonych przez specjalistów z działaniami wspierającymi o charakterze samopomocowym,  </a:t>
            </a:r>
            <a:r>
              <a:rPr lang="pl-PL" altLang="pl-PL" dirty="0" err="1">
                <a:latin typeface="+mj-lt"/>
                <a:cs typeface="Times New Roman" panose="02020603050405020304" pitchFamily="18" charset="0"/>
              </a:rPr>
              <a:t>wolontariackim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 i sąsiedzkim w celu 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integracji społeczności lokalnej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; efekt: impuls dla rozwoju 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EKONOMII SOLIDARNEJ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342000" lvl="1" algn="just">
              <a:spcBef>
                <a:spcPts val="0"/>
              </a:spcBef>
              <a:spcAft>
                <a:spcPts val="600"/>
              </a:spcAft>
            </a:pPr>
            <a:r>
              <a:rPr lang="pl-PL" altLang="pl-PL" dirty="0">
                <a:latin typeface="+mj-lt"/>
                <a:cs typeface="Times New Roman" panose="02020603050405020304" pitchFamily="18" charset="0"/>
              </a:rPr>
              <a:t>Wymiar </a:t>
            </a:r>
            <a:r>
              <a:rPr lang="pl-PL" altLang="pl-PL" b="1" dirty="0" err="1">
                <a:latin typeface="+mj-lt"/>
                <a:cs typeface="Times New Roman" panose="02020603050405020304" pitchFamily="18" charset="0"/>
              </a:rPr>
              <a:t>empowerment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upodmiotowienie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 mieszkańców, 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wzmocnienie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profesji i zawodów pomocowych; efekt: n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owe możliwości rozwoju </a:t>
            </a:r>
            <a:r>
              <a:rPr lang="pl-PL" b="1" dirty="0">
                <a:latin typeface="+mj-lt"/>
                <a:cs typeface="Times New Roman" panose="02020603050405020304" pitchFamily="18" charset="0"/>
              </a:rPr>
              <a:t>KAPITAŁU LUDZKIEGO podmiotów 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ekonomii społecznej i solidarnej.</a:t>
            </a:r>
            <a:endParaRPr lang="pl-PL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5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798C65-B102-4257-8AF0-4ED6070C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81891"/>
            <a:ext cx="5943866" cy="53418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Centra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usług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społecznych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Szansa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integrację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rozwój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usług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społecznych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poziomie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lokalnym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127454-05ED-4566-85B8-9B19E8D6D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D144BBC-405B-4275-B153-425C3E9B2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3409" y="940522"/>
            <a:ext cx="4421280" cy="48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26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3794</Words>
  <Application>Microsoft Office PowerPoint</Application>
  <PresentationFormat>Panoramiczny</PresentationFormat>
  <Paragraphs>255</Paragraphs>
  <Slides>34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Motyw pakietu Office</vt:lpstr>
      <vt:lpstr>Office Theme</vt:lpstr>
      <vt:lpstr>Motyw pakietu Office</vt:lpstr>
      <vt:lpstr>Motyw pakietu Office</vt:lpstr>
      <vt:lpstr>Prezentacja programu PowerPoint</vt:lpstr>
      <vt:lpstr>Agenda szkolenia:</vt:lpstr>
      <vt:lpstr>Zagadnienia ustawy o realizacji usług społecznych  przez centra usług społecznych- nowa problematyka. Ustawa o CUS.</vt:lpstr>
      <vt:lpstr>Zmiana Systemowa </vt:lpstr>
      <vt:lpstr>Tworzenie CUS</vt:lpstr>
      <vt:lpstr>Gminne programy usług społecznych/PUS</vt:lpstr>
      <vt:lpstr>Realizowanie usług społecznych</vt:lpstr>
      <vt:lpstr>Integracja usług społecznych w CUS – cztery wymiary</vt:lpstr>
      <vt:lpstr>Centra usług społecznych - Szansa na integrację i rozwój usług społecznych na poziomie lokalnym.</vt:lpstr>
      <vt:lpstr>Dlaczego zaproponowano zmianę ?</vt:lpstr>
      <vt:lpstr>Idea CUS:</vt:lpstr>
      <vt:lpstr>Zadania Centrum Usług Społecznych</vt:lpstr>
      <vt:lpstr>Zadania Centrum Usług Społecznych c.d.</vt:lpstr>
      <vt:lpstr>Art.  2.  Ustawy o CUS - Usługi społeczne</vt:lpstr>
      <vt:lpstr>Struktura organizacyjna centrum </vt:lpstr>
      <vt:lpstr>Struktura Centrum</vt:lpstr>
      <vt:lpstr>Struktura Centrum:</vt:lpstr>
      <vt:lpstr>Dyrektor centrum - zadania</vt:lpstr>
      <vt:lpstr>Organizator usług społecznych - zadania</vt:lpstr>
      <vt:lpstr>Koordynator indywidualnych planów usług społecznych - zadania</vt:lpstr>
      <vt:lpstr>Organizator społeczności lokalnej - zadania</vt:lpstr>
      <vt:lpstr>Organizator społeczności lokalnej  Plan organizowania społeczności lokalnej</vt:lpstr>
      <vt:lpstr>Pierwszy krok do współpracy. Diagnoza potrzeb i potencjału wspólnoty samorządowej.</vt:lpstr>
      <vt:lpstr>CUS Informacje podsumowujace</vt:lpstr>
      <vt:lpstr>Tworzenie CUS - fakultatywność </vt:lpstr>
      <vt:lpstr>Tworzenie CUS</vt:lpstr>
      <vt:lpstr>Gminne programy usług społecznych</vt:lpstr>
      <vt:lpstr>Cel zmiany: </vt:lpstr>
      <vt:lpstr>Proces konsolidacji polega na: </vt:lpstr>
      <vt:lpstr>Jedno okienko – kompleksowa usługa w jednym miejscu.</vt:lpstr>
      <vt:lpstr> Ustawa o CUS wprowadza do praktyki  publicznych służb społecznych formułę  zarządzania przypadkiem (case managementu).  </vt:lpstr>
      <vt:lpstr>PODSUMOWANIE Centra usług społecznych. Szansa na integrację i rozwój usług społecznych na poziomie lokalnym.</vt:lpstr>
      <vt:lpstr>Czy CUS jest innowacją społeczną ?  Czy coś zmieni ? 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Wiśniewski</dc:creator>
  <cp:lastModifiedBy>Marta Komorska</cp:lastModifiedBy>
  <cp:revision>6</cp:revision>
  <dcterms:created xsi:type="dcterms:W3CDTF">2022-10-05T19:30:28Z</dcterms:created>
  <dcterms:modified xsi:type="dcterms:W3CDTF">2022-10-12T16:10:43Z</dcterms:modified>
</cp:coreProperties>
</file>